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29"/>
  </p:notesMasterIdLst>
  <p:sldIdLst>
    <p:sldId id="256" r:id="rId5"/>
    <p:sldId id="556" r:id="rId6"/>
    <p:sldId id="677" r:id="rId7"/>
    <p:sldId id="607" r:id="rId8"/>
    <p:sldId id="688" r:id="rId9"/>
    <p:sldId id="689" r:id="rId10"/>
    <p:sldId id="692" r:id="rId11"/>
    <p:sldId id="690" r:id="rId12"/>
    <p:sldId id="693" r:id="rId13"/>
    <p:sldId id="694" r:id="rId14"/>
    <p:sldId id="696" r:id="rId15"/>
    <p:sldId id="608" r:id="rId16"/>
    <p:sldId id="610" r:id="rId17"/>
    <p:sldId id="691" r:id="rId18"/>
    <p:sldId id="697" r:id="rId19"/>
    <p:sldId id="701" r:id="rId20"/>
    <p:sldId id="703" r:id="rId21"/>
    <p:sldId id="704" r:id="rId22"/>
    <p:sldId id="699" r:id="rId23"/>
    <p:sldId id="698" r:id="rId24"/>
    <p:sldId id="605" r:id="rId25"/>
    <p:sldId id="495" r:id="rId26"/>
    <p:sldId id="705" r:id="rId27"/>
    <p:sldId id="454" r:id="rId28"/>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Lst>
        </p14:section>
        <p14:section name="Content" id="{31F9149E-C170-4E61-8C32-78FBFFDAEC9C}">
          <p14:sldIdLst>
            <p14:sldId id="677"/>
            <p14:sldId id="607"/>
            <p14:sldId id="688"/>
            <p14:sldId id="689"/>
            <p14:sldId id="692"/>
            <p14:sldId id="690"/>
            <p14:sldId id="693"/>
            <p14:sldId id="694"/>
            <p14:sldId id="696"/>
            <p14:sldId id="608"/>
            <p14:sldId id="610"/>
            <p14:sldId id="691"/>
            <p14:sldId id="697"/>
            <p14:sldId id="701"/>
            <p14:sldId id="703"/>
            <p14:sldId id="704"/>
            <p14:sldId id="699"/>
            <p14:sldId id="698"/>
          </p14:sldIdLst>
        </p14:section>
        <p14:section name="Exit" id="{26D33BE0-B19C-465D-8801-1598009CC099}">
          <p14:sldIdLst>
            <p14:sldId id="605"/>
            <p14:sldId id="495"/>
            <p14:sldId id="70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DEAFF"/>
    <a:srgbClr val="0088EE"/>
    <a:srgbClr val="0072C6"/>
    <a:srgbClr val="003630"/>
    <a:srgbClr val="D08FE1"/>
    <a:srgbClr val="008272"/>
    <a:srgbClr val="0F4329"/>
    <a:srgbClr val="658E00"/>
    <a:srgbClr val="004086"/>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89" autoAdjust="0"/>
    <p:restoredTop sz="78810" autoAdjust="0"/>
  </p:normalViewPr>
  <p:slideViewPr>
    <p:cSldViewPr snapToGrid="0">
      <p:cViewPr varScale="1">
        <p:scale>
          <a:sx n="72" d="100"/>
          <a:sy n="72" d="100"/>
        </p:scale>
        <p:origin x="1152" y="78"/>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commentAuthors" Target="commentAuthors.xml"/></Relationships>
</file>

<file path=ppt/media/image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6/18/2015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Tree>
    <p:extLst>
      <p:ext uri="{BB962C8B-B14F-4D97-AF65-F5344CB8AC3E}">
        <p14:creationId xmlns:p14="http://schemas.microsoft.com/office/powerpoint/2010/main" val="6130705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Tree>
    <p:extLst>
      <p:ext uri="{BB962C8B-B14F-4D97-AF65-F5344CB8AC3E}">
        <p14:creationId xmlns:p14="http://schemas.microsoft.com/office/powerpoint/2010/main" val="995068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F743D80-E441-4DE6-AD4D-A3326A9B767E}" type="slidenum">
              <a:rPr lang="en-US" smtClean="0"/>
              <a:t>12</a:t>
            </a:fld>
            <a:endParaRPr lang="en-US" dirty="0"/>
          </a:p>
        </p:txBody>
      </p:sp>
    </p:spTree>
    <p:extLst>
      <p:ext uri="{BB962C8B-B14F-4D97-AF65-F5344CB8AC3E}">
        <p14:creationId xmlns:p14="http://schemas.microsoft.com/office/powerpoint/2010/main" val="18286494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smtClean="0">
                <a:effectLst/>
              </a:rPr>
              <a:t>When a client sends a request to Service Bus, the Azure load balancer routes it to any of the gateway nodes. The gateway node authorizes the request. If the request concerns a messaging entity (queue, topic, subscription), the gateway node looks up the entity in the gateway store and determines in which messaging store the entity is located. It then looks up which messaging broker node is currently servicing this container, and sends the request to that messaging broker node. The messaging broker node processes the request and updates the entity state in the container store. The messaging broker node then sends the response back to the gateway node, which sends an appropriate response back to the client that issued the original request.</a:t>
            </a:r>
            <a:endParaRPr lang="en-US" baseline="0" dirty="0" smtClean="0">
              <a:effectLst/>
              <a:latin typeface="Segoe UI" panose="020B0502040204020203"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Tree>
    <p:extLst>
      <p:ext uri="{BB962C8B-B14F-4D97-AF65-F5344CB8AC3E}">
        <p14:creationId xmlns:p14="http://schemas.microsoft.com/office/powerpoint/2010/main" val="1358164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effectLst/>
              </a:rPr>
              <a:t>When a client sends a request to Service Bus, the Azure load balancer routes it to any of the gateway nodes. If the request is a listening request, the gateway node creates a new relay. If the request is a connection request to a specific relay, the gateway node forwards the connection request to the gateway node that owns the relay. The gateway node that owns the relay sends a rendezvous request to the listening client, asking the listener to create a temporary channel to the gateway node that received the connection request.</a:t>
            </a:r>
          </a:p>
          <a:p>
            <a:r>
              <a:rPr lang="en-US" dirty="0" smtClean="0">
                <a:effectLst/>
              </a:rPr>
              <a:t>When the relay connection is established, the clients can exchange messages via the gateway node that is used for the rendezvous.</a:t>
            </a:r>
          </a:p>
          <a:p>
            <a:pPr rtl="0"/>
            <a:endParaRPr lang="en-US" baseline="0" dirty="0" smtClean="0">
              <a:effectLst/>
              <a:latin typeface="Segoe UI" panose="020B0502040204020203"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Tree>
    <p:extLst>
      <p:ext uri="{BB962C8B-B14F-4D97-AF65-F5344CB8AC3E}">
        <p14:creationId xmlns:p14="http://schemas.microsoft.com/office/powerpoint/2010/main" val="724825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3906964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800" baseline="0" dirty="0" smtClean="0"/>
              <a:t>Load balance incoming traffic across multiple Azure hosted services to deliver high performance, availability and resilience for your applications</a:t>
            </a:r>
            <a:endParaRPr lang="en-US" sz="800" baseline="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38828829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baseline="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18996629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baseline="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18</a:t>
            </a:fld>
            <a:endParaRPr lang="en-US"/>
          </a:p>
        </p:txBody>
      </p:sp>
    </p:spTree>
    <p:extLst>
      <p:ext uri="{BB962C8B-B14F-4D97-AF65-F5344CB8AC3E}">
        <p14:creationId xmlns:p14="http://schemas.microsoft.com/office/powerpoint/2010/main" val="3271027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19</a:t>
            </a:fld>
            <a:endParaRPr lang="en-US"/>
          </a:p>
        </p:txBody>
      </p:sp>
    </p:spTree>
    <p:extLst>
      <p:ext uri="{BB962C8B-B14F-4D97-AF65-F5344CB8AC3E}">
        <p14:creationId xmlns:p14="http://schemas.microsoft.com/office/powerpoint/2010/main" val="1106528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Scenarios where I would I use Hybrid Connections</a:t>
            </a:r>
          </a:p>
          <a:p>
            <a:r>
              <a:rPr lang="en-US" sz="1200" b="0" i="0" kern="1200" dirty="0" smtClean="0">
                <a:solidFill>
                  <a:schemeClr val="tx1"/>
                </a:solidFill>
                <a:effectLst/>
                <a:latin typeface="+mn-lt"/>
                <a:ea typeface="+mn-ea"/>
                <a:cs typeface="+mn-cs"/>
              </a:rPr>
              <a:t>I think that the following list of items would be scenarios where Hybrid Connections are likely to be a better choice:</a:t>
            </a:r>
          </a:p>
          <a:p>
            <a:r>
              <a:rPr lang="en-US" sz="1200" b="0" i="0" kern="1200" dirty="0" smtClean="0">
                <a:solidFill>
                  <a:schemeClr val="tx1"/>
                </a:solidFill>
                <a:effectLst/>
                <a:latin typeface="+mn-lt"/>
                <a:ea typeface="+mn-ea"/>
                <a:cs typeface="+mn-cs"/>
              </a:rPr>
              <a:t>The client is hosted inside of Azure</a:t>
            </a:r>
          </a:p>
          <a:p>
            <a:r>
              <a:rPr lang="en-US" sz="1200" b="0" i="0" kern="1200" dirty="0" smtClean="0">
                <a:solidFill>
                  <a:schemeClr val="tx1"/>
                </a:solidFill>
                <a:effectLst/>
                <a:latin typeface="+mn-lt"/>
                <a:ea typeface="+mn-ea"/>
                <a:cs typeface="+mn-cs"/>
              </a:rPr>
              <a:t>You want to integrate directly with a resource, which is not hosted in WCF.  </a:t>
            </a:r>
            <a:r>
              <a:rPr lang="en-US" sz="1200" b="0" i="0" kern="1200" dirty="0" err="1" smtClean="0">
                <a:solidFill>
                  <a:schemeClr val="tx1"/>
                </a:solidFill>
                <a:effectLst/>
                <a:latin typeface="+mn-lt"/>
                <a:ea typeface="+mn-ea"/>
                <a:cs typeface="+mn-cs"/>
              </a:rPr>
              <a:t>Eg</a:t>
            </a:r>
            <a:r>
              <a:rPr lang="en-US" sz="1200" b="0" i="0" kern="1200" dirty="0" smtClean="0">
                <a:solidFill>
                  <a:schemeClr val="tx1"/>
                </a:solidFill>
                <a:effectLst/>
                <a:latin typeface="+mn-lt"/>
                <a:ea typeface="+mn-ea"/>
                <a:cs typeface="+mn-cs"/>
              </a:rPr>
              <a:t>: you want to connect directly to a database</a:t>
            </a:r>
          </a:p>
          <a:p>
            <a:r>
              <a:rPr lang="en-US" sz="1200" b="0" i="0" kern="1200" dirty="0" smtClean="0">
                <a:solidFill>
                  <a:schemeClr val="tx1"/>
                </a:solidFill>
                <a:effectLst/>
                <a:latin typeface="+mn-lt"/>
                <a:ea typeface="+mn-ea"/>
                <a:cs typeface="+mn-cs"/>
              </a:rPr>
              <a:t>The client wanting to connect to the resource is not able to talk WCF and perhaps isn’t even a Microsoft technology</a:t>
            </a:r>
          </a:p>
          <a:p>
            <a:r>
              <a:rPr lang="en-US" sz="1200" b="0" i="0" kern="1200" dirty="0" smtClean="0">
                <a:solidFill>
                  <a:schemeClr val="tx1"/>
                </a:solidFill>
                <a:effectLst/>
                <a:latin typeface="+mn-lt"/>
                <a:ea typeface="+mn-ea"/>
                <a:cs typeface="+mn-cs"/>
              </a:rPr>
              <a:t>You want to create a point to point tightly coupled connection from a cloud resource to an on premise resource</a:t>
            </a:r>
          </a:p>
          <a:p>
            <a:r>
              <a:rPr lang="en-US" sz="1200" b="0" i="0" kern="1200" dirty="0" smtClean="0">
                <a:solidFill>
                  <a:schemeClr val="tx1"/>
                </a:solidFill>
                <a:effectLst/>
                <a:latin typeface="+mn-lt"/>
                <a:ea typeface="+mn-ea"/>
                <a:cs typeface="+mn-cs"/>
              </a:rPr>
              <a:t>I am already using Hybrid Connections in my architecture and the integration pattern matches the patterns I already use it for</a:t>
            </a:r>
          </a:p>
          <a:p>
            <a:pPr rtl="0"/>
            <a:endParaRPr lang="en-GB" baseline="0" dirty="0" smtClean="0">
              <a:effectLst/>
              <a:latin typeface="Segoe UI" panose="020B0502040204020203" pitchFamily="34" charset="0"/>
            </a:endParaRPr>
          </a:p>
          <a:p>
            <a:r>
              <a:rPr lang="en-US" sz="1200" b="1" i="0" kern="1200" dirty="0" smtClean="0">
                <a:solidFill>
                  <a:schemeClr val="tx1"/>
                </a:solidFill>
                <a:effectLst/>
                <a:latin typeface="+mn-lt"/>
                <a:ea typeface="+mn-ea"/>
                <a:cs typeface="+mn-cs"/>
              </a:rPr>
              <a:t>Scenarios where I would I use Service Bus Relay</a:t>
            </a:r>
          </a:p>
          <a:p>
            <a:r>
              <a:rPr lang="en-US" sz="1200" b="0" i="0" kern="1200" dirty="0" smtClean="0">
                <a:solidFill>
                  <a:schemeClr val="tx1"/>
                </a:solidFill>
                <a:effectLst/>
                <a:latin typeface="+mn-lt"/>
                <a:ea typeface="+mn-ea"/>
                <a:cs typeface="+mn-cs"/>
              </a:rPr>
              <a:t>I think the following list of items would be things would be scenarios of requirements, which would indicate service bus relay would be the only choice you could use:</a:t>
            </a:r>
          </a:p>
          <a:p>
            <a:r>
              <a:rPr lang="en-US" sz="1200" b="0" i="0" kern="1200" dirty="0" smtClean="0">
                <a:solidFill>
                  <a:schemeClr val="tx1"/>
                </a:solidFill>
                <a:effectLst/>
                <a:latin typeface="+mn-lt"/>
                <a:ea typeface="+mn-ea"/>
                <a:cs typeface="+mn-cs"/>
              </a:rPr>
              <a:t>The client is hosted outside of Azure</a:t>
            </a:r>
          </a:p>
          <a:p>
            <a:r>
              <a:rPr lang="en-US" sz="1200" b="0" i="0" kern="1200" dirty="0" smtClean="0">
                <a:solidFill>
                  <a:schemeClr val="tx1"/>
                </a:solidFill>
                <a:effectLst/>
                <a:latin typeface="+mn-lt"/>
                <a:ea typeface="+mn-ea"/>
                <a:cs typeface="+mn-cs"/>
              </a:rPr>
              <a:t>The client is hosted on a resource in Azure which is not supported by Hybrid Connections (see documentation for more info)</a:t>
            </a:r>
          </a:p>
          <a:p>
            <a:r>
              <a:rPr lang="en-US" sz="1200" b="0" i="0" kern="1200" dirty="0" smtClean="0">
                <a:solidFill>
                  <a:schemeClr val="tx1"/>
                </a:solidFill>
                <a:effectLst/>
                <a:latin typeface="+mn-lt"/>
                <a:ea typeface="+mn-ea"/>
                <a:cs typeface="+mn-cs"/>
              </a:rPr>
              <a:t>You want to connect your WCF service directly to the cloud rather than having an </a:t>
            </a:r>
            <a:r>
              <a:rPr lang="en-US" sz="1200" b="0" i="0" kern="1200" dirty="0" err="1" smtClean="0">
                <a:solidFill>
                  <a:schemeClr val="tx1"/>
                </a:solidFill>
                <a:effectLst/>
                <a:latin typeface="+mn-lt"/>
                <a:ea typeface="+mn-ea"/>
                <a:cs typeface="+mn-cs"/>
              </a:rPr>
              <a:t>on-premise</a:t>
            </a:r>
            <a:r>
              <a:rPr lang="en-US" sz="1200" b="0" i="0" kern="1200" dirty="0" smtClean="0">
                <a:solidFill>
                  <a:schemeClr val="tx1"/>
                </a:solidFill>
                <a:effectLst/>
                <a:latin typeface="+mn-lt"/>
                <a:ea typeface="+mn-ea"/>
                <a:cs typeface="+mn-cs"/>
              </a:rPr>
              <a:t> man in the middle style agent installed</a:t>
            </a:r>
          </a:p>
          <a:p>
            <a:r>
              <a:rPr lang="en-US" sz="1200" b="0" i="0" kern="1200" dirty="0" smtClean="0">
                <a:solidFill>
                  <a:schemeClr val="tx1"/>
                </a:solidFill>
                <a:effectLst/>
                <a:latin typeface="+mn-lt"/>
                <a:ea typeface="+mn-ea"/>
                <a:cs typeface="+mn-cs"/>
              </a:rPr>
              <a:t>I am already using Service Bus Relay in my architecture and the integration pattern matches the patterns I already use it for</a:t>
            </a:r>
          </a:p>
          <a:p>
            <a:pPr rtl="0"/>
            <a:endParaRPr lang="en-US" baseline="0" dirty="0" smtClean="0">
              <a:effectLst/>
              <a:latin typeface="Segoe UI" panose="020B0502040204020203"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Tree>
    <p:extLst>
      <p:ext uri="{BB962C8B-B14F-4D97-AF65-F5344CB8AC3E}">
        <p14:creationId xmlns:p14="http://schemas.microsoft.com/office/powerpoint/2010/main" val="3571825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6/18/2015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23</a:t>
            </a:fld>
            <a:endParaRPr lang="en-US"/>
          </a:p>
        </p:txBody>
      </p:sp>
    </p:spTree>
    <p:extLst>
      <p:ext uri="{BB962C8B-B14F-4D97-AF65-F5344CB8AC3E}">
        <p14:creationId xmlns:p14="http://schemas.microsoft.com/office/powerpoint/2010/main" val="2317898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sv-SE" dirty="0" smtClean="0"/>
              <a:t>Now let’s focus on Microsoft Azure</a:t>
            </a:r>
            <a:r>
              <a:rPr lang="sv-SE" baseline="0" dirty="0" smtClean="0"/>
              <a:t> Service Bus the PaaS service!</a:t>
            </a:r>
            <a:endParaRPr lang="en-US" dirty="0" smtClean="0"/>
          </a:p>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880633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rtl="0"/>
            <a:endParaRPr lang="en-US" dirty="0" smtClean="0">
              <a:effectLst/>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a:p>
        </p:txBody>
      </p:sp>
    </p:spTree>
    <p:extLst>
      <p:ext uri="{BB962C8B-B14F-4D97-AF65-F5344CB8AC3E}">
        <p14:creationId xmlns:p14="http://schemas.microsoft.com/office/powerpoint/2010/main" val="4283210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Tree>
    <p:extLst>
      <p:ext uri="{BB962C8B-B14F-4D97-AF65-F5344CB8AC3E}">
        <p14:creationId xmlns:p14="http://schemas.microsoft.com/office/powerpoint/2010/main" val="2053689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extLst>
      <p:ext uri="{BB962C8B-B14F-4D97-AF65-F5344CB8AC3E}">
        <p14:creationId xmlns:p14="http://schemas.microsoft.com/office/powerpoint/2010/main" val="2420955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baseline="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7</a:t>
            </a:fld>
            <a:endParaRPr lang="en-US"/>
          </a:p>
        </p:txBody>
      </p:sp>
    </p:spTree>
    <p:extLst>
      <p:ext uri="{BB962C8B-B14F-4D97-AF65-F5344CB8AC3E}">
        <p14:creationId xmlns:p14="http://schemas.microsoft.com/office/powerpoint/2010/main" val="768764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extLst>
      <p:ext uri="{BB962C8B-B14F-4D97-AF65-F5344CB8AC3E}">
        <p14:creationId xmlns:p14="http://schemas.microsoft.com/office/powerpoint/2010/main" val="32875575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00" baseline="0"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9</a:t>
            </a:fld>
            <a:endParaRPr lang="en-US"/>
          </a:p>
        </p:txBody>
      </p:sp>
    </p:spTree>
    <p:extLst>
      <p:ext uri="{BB962C8B-B14F-4D97-AF65-F5344CB8AC3E}">
        <p14:creationId xmlns:p14="http://schemas.microsoft.com/office/powerpoint/2010/main" val="19563381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5"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7"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pic>
        <p:nvPicPr>
          <p:cNvPr id="4" name="Logo" descr="MS Logo White.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5" name="Azure Light" descr="MS-Azure_rgb_Wht.png"/>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Logo" descr="MS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pic>
        <p:nvPicPr>
          <p:cNvPr id="4" name="Azure Light" descr="MS-Azure_rgb_Wht.pn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4"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5"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2.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26.xml"/><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29.xml"/><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Azure Integration Overview</a:t>
            </a:r>
            <a:endParaRPr lang="en-US" sz="4800" dirty="0"/>
          </a:p>
        </p:txBody>
      </p:sp>
      <p:sp>
        <p:nvSpPr>
          <p:cNvPr id="3" name="Text Placeholder 2"/>
          <p:cNvSpPr>
            <a:spLocks noGrp="1"/>
          </p:cNvSpPr>
          <p:nvPr>
            <p:ph type="body" sz="quarter" idx="10"/>
          </p:nvPr>
        </p:nvSpPr>
        <p:spPr/>
        <p:txBody>
          <a:bodyPr/>
          <a:lstStyle/>
          <a:p>
            <a:r>
              <a:rPr lang="en-GB" dirty="0" smtClean="0"/>
              <a:t>Pawan Shukla</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smtClean="0"/>
              <a:t>Event Hub</a:t>
            </a:r>
            <a:endParaRPr lang="en-US" dirty="0"/>
          </a:p>
        </p:txBody>
      </p:sp>
      <p:sp>
        <p:nvSpPr>
          <p:cNvPr id="6" name="TextBox 5"/>
          <p:cNvSpPr txBox="1"/>
          <p:nvPr/>
        </p:nvSpPr>
        <p:spPr>
          <a:xfrm>
            <a:off x="180305" y="2336423"/>
            <a:ext cx="3876540" cy="341632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Event Processing Service</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Low latency, high reliability</a:t>
            </a:r>
            <a:endParaRPr lang="en-US" sz="2400" dirty="0" smtClean="0">
              <a:solidFill>
                <a:prstClr val="white"/>
              </a:solidFill>
              <a:latin typeface="+mj-lt"/>
            </a:endParaRPr>
          </a:p>
          <a:p>
            <a:pPr marL="342900" indent="-342900">
              <a:lnSpc>
                <a:spcPct val="90000"/>
              </a:lnSpc>
              <a:spcAft>
                <a:spcPts val="600"/>
              </a:spcAft>
              <a:buFont typeface="Arial" panose="020B0604020202020204" pitchFamily="34" charset="0"/>
              <a:buChar char="•"/>
            </a:pPr>
            <a:endParaRPr lang="en-GB" sz="2400" dirty="0" smtClean="0">
              <a:solidFill>
                <a:prstClr val="white"/>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Partitioned Consumers</a:t>
            </a:r>
            <a:endParaRPr lang="en-US" sz="2400" dirty="0">
              <a:solidFill>
                <a:prstClr val="white"/>
              </a:solidFill>
              <a:latin typeface="+mj-lt"/>
            </a:endParaRPr>
          </a:p>
          <a:p>
            <a:pPr marL="342900" indent="-342900">
              <a:lnSpc>
                <a:spcPct val="90000"/>
              </a:lnSpc>
              <a:spcAft>
                <a:spcPts val="600"/>
              </a:spcAft>
              <a:buFont typeface="Arial" panose="020B0604020202020204" pitchFamily="34" charset="0"/>
              <a:buChar char="•"/>
            </a:pPr>
            <a:endParaRPr lang="en-GB" sz="2400" dirty="0" smtClean="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AMQP and HTTP</a:t>
            </a:r>
          </a:p>
        </p:txBody>
      </p:sp>
      <p:pic>
        <p:nvPicPr>
          <p:cNvPr id="3" name="Picture 2"/>
          <p:cNvPicPr>
            <a:picLocks noChangeAspect="1"/>
          </p:cNvPicPr>
          <p:nvPr/>
        </p:nvPicPr>
        <p:blipFill>
          <a:blip r:embed="rId3"/>
          <a:stretch>
            <a:fillRect/>
          </a:stretch>
        </p:blipFill>
        <p:spPr>
          <a:xfrm>
            <a:off x="5221061" y="1741304"/>
            <a:ext cx="4514850" cy="1781175"/>
          </a:xfrm>
          <a:prstGeom prst="rect">
            <a:avLst/>
          </a:prstGeom>
        </p:spPr>
      </p:pic>
      <p:pic>
        <p:nvPicPr>
          <p:cNvPr id="9" name="Picture 8"/>
          <p:cNvPicPr>
            <a:picLocks noChangeAspect="1"/>
          </p:cNvPicPr>
          <p:nvPr/>
        </p:nvPicPr>
        <p:blipFill>
          <a:blip r:embed="rId4"/>
          <a:stretch>
            <a:fillRect/>
          </a:stretch>
        </p:blipFill>
        <p:spPr>
          <a:xfrm>
            <a:off x="5325836" y="3748768"/>
            <a:ext cx="4305300" cy="2800350"/>
          </a:xfrm>
          <a:prstGeom prst="rect">
            <a:avLst/>
          </a:prstGeom>
        </p:spPr>
      </p:pic>
    </p:spTree>
    <p:extLst>
      <p:ext uri="{BB962C8B-B14F-4D97-AF65-F5344CB8AC3E}">
        <p14:creationId xmlns:p14="http://schemas.microsoft.com/office/powerpoint/2010/main" val="414753847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smtClean="0"/>
              <a:t>Event Hub</a:t>
            </a:r>
            <a:endParaRPr lang="en-US" dirty="0"/>
          </a:p>
        </p:txBody>
      </p:sp>
      <p:pic>
        <p:nvPicPr>
          <p:cNvPr id="7" name="Picture 6"/>
          <p:cNvPicPr>
            <a:picLocks noChangeAspect="1"/>
          </p:cNvPicPr>
          <p:nvPr/>
        </p:nvPicPr>
        <p:blipFill>
          <a:blip r:embed="rId3"/>
          <a:stretch>
            <a:fillRect/>
          </a:stretch>
        </p:blipFill>
        <p:spPr>
          <a:xfrm>
            <a:off x="5212378" y="1629317"/>
            <a:ext cx="5781675" cy="2562225"/>
          </a:xfrm>
          <a:prstGeom prst="rect">
            <a:avLst/>
          </a:prstGeom>
        </p:spPr>
      </p:pic>
      <p:sp>
        <p:nvSpPr>
          <p:cNvPr id="8" name="TextBox 7"/>
          <p:cNvSpPr txBox="1"/>
          <p:nvPr/>
        </p:nvSpPr>
        <p:spPr>
          <a:xfrm>
            <a:off x="274710" y="1629317"/>
            <a:ext cx="3876540" cy="1446550"/>
          </a:xfrm>
          <a:prstGeom prst="rect">
            <a:avLst/>
          </a:prstGeom>
          <a:noFill/>
        </p:spPr>
        <p:txBody>
          <a:bodyPr wrap="square" lIns="182880" tIns="146304" rIns="182880" bIns="146304" rtlCol="0">
            <a:spAutoFit/>
          </a:bodyPr>
          <a:lstStyle/>
          <a:p>
            <a:pPr>
              <a:lnSpc>
                <a:spcPct val="90000"/>
              </a:lnSpc>
              <a:spcAft>
                <a:spcPts val="600"/>
              </a:spcAft>
            </a:pPr>
            <a:r>
              <a:rPr lang="en-GB" sz="2400" dirty="0" smtClean="0">
                <a:solidFill>
                  <a:schemeClr val="bg1"/>
                </a:solidFill>
                <a:latin typeface="+mj-lt"/>
              </a:rPr>
              <a:t>Publisher Tasks</a:t>
            </a: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Acquire a SAS token</a:t>
            </a: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Publish an event</a:t>
            </a:r>
            <a:endParaRPr lang="en-US" sz="2400" dirty="0">
              <a:solidFill>
                <a:prstClr val="white"/>
              </a:solidFill>
              <a:latin typeface="+mj-lt"/>
            </a:endParaRPr>
          </a:p>
        </p:txBody>
      </p:sp>
      <p:pic>
        <p:nvPicPr>
          <p:cNvPr id="2" name="Picture 1"/>
          <p:cNvPicPr>
            <a:picLocks noChangeAspect="1"/>
          </p:cNvPicPr>
          <p:nvPr/>
        </p:nvPicPr>
        <p:blipFill>
          <a:blip r:embed="rId4"/>
          <a:stretch>
            <a:fillRect/>
          </a:stretch>
        </p:blipFill>
        <p:spPr>
          <a:xfrm>
            <a:off x="5283815" y="4601658"/>
            <a:ext cx="5638800" cy="2047875"/>
          </a:xfrm>
          <a:prstGeom prst="rect">
            <a:avLst/>
          </a:prstGeom>
        </p:spPr>
      </p:pic>
      <p:sp>
        <p:nvSpPr>
          <p:cNvPr id="9" name="TextBox 8"/>
          <p:cNvSpPr txBox="1"/>
          <p:nvPr/>
        </p:nvSpPr>
        <p:spPr>
          <a:xfrm>
            <a:off x="274710" y="4191542"/>
            <a:ext cx="3876540" cy="1446550"/>
          </a:xfrm>
          <a:prstGeom prst="rect">
            <a:avLst/>
          </a:prstGeom>
          <a:noFill/>
        </p:spPr>
        <p:txBody>
          <a:bodyPr wrap="square" lIns="182880" tIns="146304" rIns="182880" bIns="146304" rtlCol="0">
            <a:spAutoFit/>
          </a:bodyPr>
          <a:lstStyle/>
          <a:p>
            <a:pPr>
              <a:lnSpc>
                <a:spcPct val="90000"/>
              </a:lnSpc>
              <a:spcAft>
                <a:spcPts val="600"/>
              </a:spcAft>
            </a:pPr>
            <a:r>
              <a:rPr lang="en-GB" sz="2400" dirty="0" smtClean="0">
                <a:solidFill>
                  <a:schemeClr val="bg1"/>
                </a:solidFill>
                <a:latin typeface="+mj-lt"/>
              </a:rPr>
              <a:t>Consumer Tasks</a:t>
            </a: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Connect to a partition</a:t>
            </a:r>
          </a:p>
          <a:p>
            <a:pPr marL="342900" indent="-342900">
              <a:lnSpc>
                <a:spcPct val="90000"/>
              </a:lnSpc>
              <a:spcAft>
                <a:spcPts val="600"/>
              </a:spcAft>
              <a:buFont typeface="Arial" panose="020B0604020202020204" pitchFamily="34" charset="0"/>
              <a:buChar char="•"/>
            </a:pPr>
            <a:r>
              <a:rPr lang="en-GB" sz="2400" dirty="0" smtClean="0">
                <a:solidFill>
                  <a:prstClr val="white"/>
                </a:solidFill>
                <a:latin typeface="+mj-lt"/>
              </a:rPr>
              <a:t>Read events</a:t>
            </a:r>
            <a:endParaRPr lang="en-US" sz="2400" dirty="0">
              <a:solidFill>
                <a:prstClr val="white"/>
              </a:solidFill>
              <a:latin typeface="+mj-lt"/>
            </a:endParaRPr>
          </a:p>
        </p:txBody>
      </p:sp>
    </p:spTree>
    <p:extLst>
      <p:ext uri="{BB962C8B-B14F-4D97-AF65-F5344CB8AC3E}">
        <p14:creationId xmlns:p14="http://schemas.microsoft.com/office/powerpoint/2010/main" val="234761940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Subtitle 3"/>
          <p:cNvSpPr>
            <a:spLocks noGrp="1"/>
          </p:cNvSpPr>
          <p:nvPr>
            <p:ph type="body" sz="quarter" idx="12"/>
          </p:nvPr>
        </p:nvSpPr>
        <p:spPr>
          <a:prstGeom prst="rect">
            <a:avLst/>
          </a:prstGeom>
        </p:spPr>
        <p:txBody>
          <a:bodyPr/>
          <a:lstStyle/>
          <a:p>
            <a:pPr>
              <a:lnSpc>
                <a:spcPct val="100000"/>
              </a:lnSpc>
              <a:spcBef>
                <a:spcPts val="0"/>
              </a:spcBef>
            </a:pPr>
            <a:r>
              <a:rPr lang="en-US" dirty="0" smtClean="0"/>
              <a:t>Starting with the basics</a:t>
            </a:r>
            <a:endParaRPr lang="en-US" dirty="0"/>
          </a:p>
        </p:txBody>
      </p:sp>
      <p:sp>
        <p:nvSpPr>
          <p:cNvPr id="3" name="Title 2"/>
          <p:cNvSpPr>
            <a:spLocks noGrp="1"/>
          </p:cNvSpPr>
          <p:nvPr>
            <p:ph type="title"/>
          </p:nvPr>
        </p:nvSpPr>
        <p:spPr>
          <a:prstGeom prst="rect">
            <a:avLst/>
          </a:prstGeom>
        </p:spPr>
        <p:txBody>
          <a:bodyPr/>
          <a:lstStyle/>
          <a:p>
            <a:r>
              <a:rPr lang="en-US" dirty="0" smtClean="0">
                <a:solidFill>
                  <a:schemeClr val="bg1"/>
                </a:solidFill>
              </a:rPr>
              <a:t>Architecture</a:t>
            </a:r>
            <a:endParaRPr lang="en-US" dirty="0">
              <a:solidFill>
                <a:schemeClr val="bg1"/>
              </a:solidFill>
            </a:endParaRPr>
          </a:p>
        </p:txBody>
      </p:sp>
    </p:spTree>
    <p:extLst>
      <p:ext uri="{BB962C8B-B14F-4D97-AF65-F5344CB8AC3E}">
        <p14:creationId xmlns:p14="http://schemas.microsoft.com/office/powerpoint/2010/main" val="1275784996"/>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219201"/>
            <a:ext cx="12086140" cy="2913777"/>
          </a:xfrm>
          <a:prstGeom prst="rect">
            <a:avLst/>
          </a:prstGeom>
        </p:spPr>
      </p:pic>
      <p:sp>
        <p:nvSpPr>
          <p:cNvPr id="7" name="Title 3"/>
          <p:cNvSpPr>
            <a:spLocks noGrp="1"/>
          </p:cNvSpPr>
          <p:nvPr>
            <p:ph type="title"/>
          </p:nvPr>
        </p:nvSpPr>
        <p:spPr>
          <a:xfrm>
            <a:off x="274710" y="295279"/>
            <a:ext cx="9875336" cy="923922"/>
          </a:xfrm>
          <a:prstGeom prst="rect">
            <a:avLst/>
          </a:prstGeom>
        </p:spPr>
        <p:txBody>
          <a:bodyPr/>
          <a:lstStyle/>
          <a:p>
            <a:r>
              <a:rPr lang="en-GB" sz="5200" dirty="0" smtClean="0">
                <a:solidFill>
                  <a:schemeClr val="tx1"/>
                </a:solidFill>
              </a:rPr>
              <a:t>Brokered Messaging</a:t>
            </a:r>
            <a:endParaRPr lang="en-US" sz="5200" dirty="0">
              <a:solidFill>
                <a:schemeClr val="tx1"/>
              </a:solidFill>
            </a:endParaRPr>
          </a:p>
        </p:txBody>
      </p:sp>
    </p:spTree>
    <p:extLst>
      <p:ext uri="{BB962C8B-B14F-4D97-AF65-F5344CB8AC3E}">
        <p14:creationId xmlns:p14="http://schemas.microsoft.com/office/powerpoint/2010/main" val="1491102910"/>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itle 3"/>
          <p:cNvSpPr>
            <a:spLocks noGrp="1"/>
          </p:cNvSpPr>
          <p:nvPr>
            <p:ph type="title"/>
          </p:nvPr>
        </p:nvSpPr>
        <p:spPr>
          <a:xfrm>
            <a:off x="274710" y="295279"/>
            <a:ext cx="9875336" cy="923922"/>
          </a:xfrm>
          <a:prstGeom prst="rect">
            <a:avLst/>
          </a:prstGeom>
        </p:spPr>
        <p:txBody>
          <a:bodyPr/>
          <a:lstStyle/>
          <a:p>
            <a:r>
              <a:rPr lang="en-GB" sz="5200" dirty="0" smtClean="0">
                <a:solidFill>
                  <a:schemeClr val="tx1"/>
                </a:solidFill>
              </a:rPr>
              <a:t>Relay Messaging</a:t>
            </a:r>
            <a:endParaRPr lang="en-US" sz="5200" dirty="0">
              <a:solidFill>
                <a:schemeClr val="tx1"/>
              </a:solidFill>
            </a:endParaRPr>
          </a:p>
        </p:txBody>
      </p:sp>
      <p:pic>
        <p:nvPicPr>
          <p:cNvPr id="2" name="Picture 1"/>
          <p:cNvPicPr>
            <a:picLocks noChangeAspect="1"/>
          </p:cNvPicPr>
          <p:nvPr/>
        </p:nvPicPr>
        <p:blipFill>
          <a:blip r:embed="rId3"/>
          <a:stretch>
            <a:fillRect/>
          </a:stretch>
        </p:blipFill>
        <p:spPr>
          <a:xfrm>
            <a:off x="1309106" y="1219201"/>
            <a:ext cx="7806544" cy="4003356"/>
          </a:xfrm>
          <a:prstGeom prst="rect">
            <a:avLst/>
          </a:prstGeom>
        </p:spPr>
      </p:pic>
    </p:spTree>
    <p:extLst>
      <p:ext uri="{BB962C8B-B14F-4D97-AF65-F5344CB8AC3E}">
        <p14:creationId xmlns:p14="http://schemas.microsoft.com/office/powerpoint/2010/main" val="4242807324"/>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Azure Traffic Manager</a:t>
            </a:r>
            <a:endParaRPr lang="en-US" dirty="0"/>
          </a:p>
        </p:txBody>
      </p:sp>
      <p:pic>
        <p:nvPicPr>
          <p:cNvPr id="4" name="Picture 3"/>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597197" y="4707713"/>
            <a:ext cx="1097691" cy="1097691"/>
          </a:xfrm>
          <a:prstGeom prst="rect">
            <a:avLst/>
          </a:prstGeom>
        </p:spPr>
      </p:pic>
    </p:spTree>
    <p:extLst>
      <p:ext uri="{BB962C8B-B14F-4D97-AF65-F5344CB8AC3E}">
        <p14:creationId xmlns:p14="http://schemas.microsoft.com/office/powerpoint/2010/main" val="1792288733"/>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710" y="295279"/>
            <a:ext cx="9875336" cy="923922"/>
          </a:xfrm>
          <a:prstGeom prst="rect">
            <a:avLst/>
          </a:prstGeom>
        </p:spPr>
        <p:txBody>
          <a:bodyPr/>
          <a:lstStyle/>
          <a:p>
            <a:pPr algn="l"/>
            <a:r>
              <a:rPr lang="en-GB" sz="5200" dirty="0" smtClean="0">
                <a:solidFill>
                  <a:schemeClr val="tx1"/>
                </a:solidFill>
              </a:rPr>
              <a:t>Azure Traffic Manager</a:t>
            </a:r>
            <a:endParaRPr lang="en-US" sz="5200" dirty="0">
              <a:solidFill>
                <a:schemeClr val="tx1"/>
              </a:solidFill>
            </a:endParaRPr>
          </a:p>
        </p:txBody>
      </p:sp>
      <p:pic>
        <p:nvPicPr>
          <p:cNvPr id="2" name="Picture 1"/>
          <p:cNvPicPr>
            <a:picLocks noChangeAspect="1"/>
          </p:cNvPicPr>
          <p:nvPr/>
        </p:nvPicPr>
        <p:blipFill>
          <a:blip r:embed="rId3"/>
          <a:stretch>
            <a:fillRect/>
          </a:stretch>
        </p:blipFill>
        <p:spPr>
          <a:xfrm>
            <a:off x="3259661" y="1219201"/>
            <a:ext cx="7439025" cy="5429250"/>
          </a:xfrm>
          <a:prstGeom prst="rect">
            <a:avLst/>
          </a:prstGeom>
        </p:spPr>
      </p:pic>
      <p:sp>
        <p:nvSpPr>
          <p:cNvPr id="6" name="TextBox 5"/>
          <p:cNvSpPr txBox="1"/>
          <p:nvPr/>
        </p:nvSpPr>
        <p:spPr>
          <a:xfrm>
            <a:off x="0" y="1219201"/>
            <a:ext cx="3145536" cy="392722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latin typeface="+mj-lt"/>
              </a:rPr>
              <a:t>Build high performing cloud apps</a:t>
            </a:r>
            <a:endParaRPr lang="en-GB" sz="2400" dirty="0">
              <a:latin typeface="+mj-lt"/>
            </a:endParaRPr>
          </a:p>
          <a:p>
            <a:pPr marL="342900" indent="-342900">
              <a:lnSpc>
                <a:spcPct val="90000"/>
              </a:lnSpc>
              <a:spcAft>
                <a:spcPts val="600"/>
              </a:spcAft>
              <a:buFont typeface="Arial" panose="020B0604020202020204" pitchFamily="34" charset="0"/>
              <a:buChar char="•"/>
            </a:pPr>
            <a:endParaRPr lang="en-GB" sz="2400" dirty="0" smtClean="0">
              <a:latin typeface="+mj-lt"/>
            </a:endParaRPr>
          </a:p>
          <a:p>
            <a:pPr marL="342900" indent="-342900">
              <a:lnSpc>
                <a:spcPct val="90000"/>
              </a:lnSpc>
              <a:spcAft>
                <a:spcPts val="600"/>
              </a:spcAft>
              <a:buFont typeface="Arial" panose="020B0604020202020204" pitchFamily="34" charset="0"/>
              <a:buChar char="•"/>
            </a:pPr>
            <a:r>
              <a:rPr lang="en-GB" sz="2400" dirty="0" smtClean="0">
                <a:latin typeface="+mj-lt"/>
              </a:rPr>
              <a:t>Plan for disaster recovery</a:t>
            </a:r>
            <a:endParaRPr lang="en-US" sz="2400" dirty="0" smtClean="0">
              <a:latin typeface="+mj-lt"/>
            </a:endParaRPr>
          </a:p>
          <a:p>
            <a:pPr marL="342900" indent="-342900">
              <a:lnSpc>
                <a:spcPct val="90000"/>
              </a:lnSpc>
              <a:spcAft>
                <a:spcPts val="600"/>
              </a:spcAft>
              <a:buFont typeface="Arial" panose="020B0604020202020204" pitchFamily="34" charset="0"/>
              <a:buChar char="•"/>
            </a:pPr>
            <a:endParaRPr lang="en-GB" sz="2400" dirty="0" smtClean="0">
              <a:latin typeface="+mj-lt"/>
            </a:endParaRPr>
          </a:p>
          <a:p>
            <a:pPr marL="342900" indent="-342900">
              <a:lnSpc>
                <a:spcPct val="90000"/>
              </a:lnSpc>
              <a:spcAft>
                <a:spcPts val="600"/>
              </a:spcAft>
              <a:buFont typeface="Arial" panose="020B0604020202020204" pitchFamily="34" charset="0"/>
              <a:buChar char="•"/>
            </a:pPr>
            <a:r>
              <a:rPr lang="en-GB" sz="2400" dirty="0" smtClean="0">
                <a:latin typeface="+mj-lt"/>
              </a:rPr>
              <a:t>Upgrade Cloud Applications seamlessly</a:t>
            </a:r>
            <a:endParaRPr lang="en-US" sz="2400" dirty="0">
              <a:latin typeface="+mj-lt"/>
            </a:endParaRPr>
          </a:p>
        </p:txBody>
      </p:sp>
      <p:pic>
        <p:nvPicPr>
          <p:cNvPr id="7" name="Picture 6"/>
          <p:cNvPicPr>
            <a:picLocks noChangeAspect="1"/>
          </p:cNvPicPr>
          <p:nvPr/>
        </p:nvPicPr>
        <p:blipFill>
          <a:blip r:embed="rId4"/>
          <a:stretch>
            <a:fillRect/>
          </a:stretch>
        </p:blipFill>
        <p:spPr>
          <a:xfrm>
            <a:off x="6788848" y="3358018"/>
            <a:ext cx="4475067" cy="1151615"/>
          </a:xfrm>
          <a:prstGeom prst="rect">
            <a:avLst/>
          </a:prstGeom>
        </p:spPr>
      </p:pic>
    </p:spTree>
    <p:extLst>
      <p:ext uri="{BB962C8B-B14F-4D97-AF65-F5344CB8AC3E}">
        <p14:creationId xmlns:p14="http://schemas.microsoft.com/office/powerpoint/2010/main" val="235819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274710" y="295279"/>
            <a:ext cx="9875336" cy="923922"/>
          </a:xfrm>
          <a:prstGeom prst="rect">
            <a:avLst/>
          </a:prstGeom>
        </p:spPr>
        <p:txBody>
          <a:bodyPr/>
          <a:lstStyle/>
          <a:p>
            <a:pPr algn="l"/>
            <a:r>
              <a:rPr lang="en-GB" sz="5200" dirty="0" smtClean="0">
                <a:solidFill>
                  <a:schemeClr val="tx1"/>
                </a:solidFill>
              </a:rPr>
              <a:t>Azure Traffic Manager</a:t>
            </a:r>
            <a:endParaRPr lang="en-US" sz="5200" dirty="0">
              <a:solidFill>
                <a:schemeClr val="tx1"/>
              </a:solidFill>
            </a:endParaRPr>
          </a:p>
        </p:txBody>
      </p:sp>
      <p:pic>
        <p:nvPicPr>
          <p:cNvPr id="2" name="Picture 1"/>
          <p:cNvPicPr>
            <a:picLocks noChangeAspect="1"/>
          </p:cNvPicPr>
          <p:nvPr/>
        </p:nvPicPr>
        <p:blipFill>
          <a:blip r:embed="rId3"/>
          <a:stretch>
            <a:fillRect/>
          </a:stretch>
        </p:blipFill>
        <p:spPr>
          <a:xfrm>
            <a:off x="2720546" y="1219201"/>
            <a:ext cx="7429500" cy="5133975"/>
          </a:xfrm>
          <a:prstGeom prst="rect">
            <a:avLst/>
          </a:prstGeom>
        </p:spPr>
      </p:pic>
    </p:spTree>
    <p:extLst>
      <p:ext uri="{BB962C8B-B14F-4D97-AF65-F5344CB8AC3E}">
        <p14:creationId xmlns:p14="http://schemas.microsoft.com/office/powerpoint/2010/main" val="1924192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295300"/>
            <a:ext cx="12191999" cy="1808615"/>
          </a:xfrm>
        </p:spPr>
        <p:txBody>
          <a:bodyPr/>
          <a:lstStyle/>
          <a:p>
            <a:r>
              <a:rPr lang="en-US" dirty="0" smtClean="0">
                <a:solidFill>
                  <a:schemeClr val="bg1"/>
                </a:solidFill>
              </a:rPr>
              <a:t>Demo:</a:t>
            </a:r>
            <a:r>
              <a:rPr lang="en-US" dirty="0">
                <a:solidFill>
                  <a:schemeClr val="bg1"/>
                </a:solidFill>
              </a:rPr>
              <a:t/>
            </a:r>
            <a:br>
              <a:rPr lang="en-US" dirty="0">
                <a:solidFill>
                  <a:schemeClr val="bg1"/>
                </a:solidFill>
              </a:rPr>
            </a:br>
            <a:r>
              <a:rPr lang="en-US" dirty="0" smtClean="0">
                <a:solidFill>
                  <a:schemeClr val="bg1"/>
                </a:solidFill>
              </a:rPr>
              <a:t>Traffic Manager</a:t>
            </a:r>
            <a:endParaRPr lang="en-US" dirty="0">
              <a:solidFill>
                <a:schemeClr val="bg1"/>
              </a:solidFill>
            </a:endParaRPr>
          </a:p>
        </p:txBody>
      </p:sp>
    </p:spTree>
    <p:extLst>
      <p:ext uri="{BB962C8B-B14F-4D97-AF65-F5344CB8AC3E}">
        <p14:creationId xmlns:p14="http://schemas.microsoft.com/office/powerpoint/2010/main" val="3886781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Hybrid Connections</a:t>
            </a:r>
            <a:endParaRPr lang="en-US" dirty="0"/>
          </a:p>
        </p:txBody>
      </p:sp>
      <p:pic>
        <p:nvPicPr>
          <p:cNvPr id="3" name="Picture 2"/>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10597198" y="4707714"/>
            <a:ext cx="1097691" cy="1097691"/>
          </a:xfrm>
          <a:prstGeom prst="rect">
            <a:avLst/>
          </a:prstGeom>
        </p:spPr>
      </p:pic>
    </p:spTree>
    <p:extLst>
      <p:ext uri="{BB962C8B-B14F-4D97-AF65-F5344CB8AC3E}">
        <p14:creationId xmlns:p14="http://schemas.microsoft.com/office/powerpoint/2010/main" val="324657022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Service Bus</a:t>
            </a:r>
          </a:p>
          <a:p>
            <a:pPr marL="571500" indent="-571500">
              <a:buClr>
                <a:srgbClr val="92D050"/>
              </a:buClr>
              <a:buFont typeface="Wingdings" panose="05000000000000000000" pitchFamily="2" charset="2"/>
              <a:buChar char="à"/>
            </a:pPr>
            <a:r>
              <a:rPr lang="en-US" sz="4000" dirty="0" smtClean="0">
                <a:solidFill>
                  <a:schemeClr val="bg1"/>
                </a:solidFill>
                <a:latin typeface="+mj-lt"/>
                <a:sym typeface="Wingdings" panose="05000000000000000000" pitchFamily="2" charset="2"/>
              </a:rPr>
              <a:t>Queues</a:t>
            </a:r>
          </a:p>
          <a:p>
            <a:pPr marL="571500" indent="-571500">
              <a:buClr>
                <a:srgbClr val="92D050"/>
              </a:buClr>
              <a:buFont typeface="Wingdings" panose="05000000000000000000" pitchFamily="2" charset="2"/>
              <a:buChar char="à"/>
            </a:pPr>
            <a:r>
              <a:rPr lang="en-US" sz="4000" dirty="0" smtClean="0">
                <a:sym typeface="Wingdings" panose="05000000000000000000" pitchFamily="2" charset="2"/>
              </a:rPr>
              <a:t>Topics</a:t>
            </a:r>
          </a:p>
          <a:p>
            <a:pPr marL="571500" indent="-571500">
              <a:buClr>
                <a:srgbClr val="92D050"/>
              </a:buClr>
              <a:buFont typeface="Wingdings" panose="05000000000000000000" pitchFamily="2" charset="2"/>
              <a:buChar char="à"/>
            </a:pPr>
            <a:r>
              <a:rPr lang="en-GB" sz="4000" dirty="0" smtClean="0">
                <a:sym typeface="Wingdings" panose="05000000000000000000" pitchFamily="2" charset="2"/>
              </a:rPr>
              <a:t>Relays</a:t>
            </a:r>
            <a:endParaRPr lang="en-US" sz="4000" dirty="0" smtClean="0">
              <a:sym typeface="Wingdings" panose="05000000000000000000" pitchFamily="2" charset="2"/>
            </a:endParaRPr>
          </a:p>
          <a:p>
            <a:pPr marL="571500" indent="-571500">
              <a:buClr>
                <a:srgbClr val="92D050"/>
              </a:buClr>
              <a:buFont typeface="Wingdings" panose="05000000000000000000" pitchFamily="2" charset="2"/>
              <a:buChar char="à"/>
            </a:pPr>
            <a:r>
              <a:rPr lang="en-GB" sz="4000" dirty="0" smtClean="0">
                <a:sym typeface="Wingdings" panose="05000000000000000000" pitchFamily="2" charset="2"/>
              </a:rPr>
              <a:t>Event Hubs</a:t>
            </a:r>
            <a:endParaRPr lang="en-US" sz="4000" dirty="0">
              <a:sym typeface="Wingdings" panose="05000000000000000000" pitchFamily="2" charset="2"/>
            </a:endParaRPr>
          </a:p>
          <a:p>
            <a:pPr marL="571500" indent="-571500">
              <a:buClr>
                <a:srgbClr val="92D050"/>
              </a:buClr>
              <a:buFont typeface="Wingdings" panose="05000000000000000000" pitchFamily="2" charset="2"/>
              <a:buChar char="à"/>
            </a:pPr>
            <a:endParaRPr lang="en-US" sz="4000" dirty="0" smtClean="0">
              <a:sym typeface="Wingdings" panose="05000000000000000000" pitchFamily="2" charset="2"/>
            </a:endParaRPr>
          </a:p>
          <a:p>
            <a:pPr marL="571500" indent="-571500">
              <a:buClr>
                <a:srgbClr val="92D050"/>
              </a:buClr>
              <a:buFont typeface="Wingdings" panose="05000000000000000000" pitchFamily="2" charset="2"/>
              <a:buChar char="à"/>
            </a:pPr>
            <a:r>
              <a:rPr lang="en-GB" sz="4000" dirty="0" smtClean="0">
                <a:sym typeface="Wingdings" panose="05000000000000000000" pitchFamily="2" charset="2"/>
              </a:rPr>
              <a:t>Traffic Manager</a:t>
            </a:r>
            <a:endParaRPr lang="en-US" sz="4000" dirty="0" smtClean="0">
              <a:solidFill>
                <a:schemeClr val="bg1"/>
              </a:solidFill>
              <a:latin typeface="+mj-lt"/>
              <a:sym typeface="Wingdings" panose="05000000000000000000" pitchFamily="2" charset="2"/>
            </a:endParaRPr>
          </a:p>
          <a:p>
            <a:pPr marL="571500" indent="-571500">
              <a:buClr>
                <a:srgbClr val="92D050"/>
              </a:buClr>
              <a:buFont typeface="Wingdings" panose="05000000000000000000" pitchFamily="2" charset="2"/>
              <a:buChar char="à"/>
            </a:pPr>
            <a:r>
              <a:rPr lang="en-GB" sz="4000" dirty="0" smtClean="0">
                <a:solidFill>
                  <a:schemeClr val="bg1"/>
                </a:solidFill>
                <a:latin typeface="+mj-lt"/>
              </a:rPr>
              <a:t>Hybrid Connections</a:t>
            </a:r>
            <a:endParaRPr lang="en-US" sz="4000" dirty="0" smtClean="0">
              <a:solidFill>
                <a:schemeClr val="bg1"/>
              </a:solidFill>
              <a:latin typeface="+mj-l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p:cNvSpPr>
            <a:spLocks noGrp="1"/>
          </p:cNvSpPr>
          <p:nvPr>
            <p:ph type="title"/>
          </p:nvPr>
        </p:nvSpPr>
        <p:spPr>
          <a:xfrm>
            <a:off x="274710" y="295279"/>
            <a:ext cx="9875336" cy="923922"/>
          </a:xfrm>
          <a:prstGeom prst="rect">
            <a:avLst/>
          </a:prstGeom>
        </p:spPr>
        <p:txBody>
          <a:bodyPr/>
          <a:lstStyle/>
          <a:p>
            <a:r>
              <a:rPr lang="en-GB" sz="5200" dirty="0" smtClean="0">
                <a:solidFill>
                  <a:schemeClr val="tx1"/>
                </a:solidFill>
              </a:rPr>
              <a:t>Hybrid Connections</a:t>
            </a:r>
            <a:endParaRPr lang="en-US" sz="5200" dirty="0">
              <a:solidFill>
                <a:schemeClr val="tx1"/>
              </a:solidFill>
            </a:endParaRPr>
          </a:p>
        </p:txBody>
      </p:sp>
      <p:pic>
        <p:nvPicPr>
          <p:cNvPr id="4" name="Content Placeholder 4"/>
          <p:cNvPicPr>
            <a:picLocks noGrp="1" noChangeAspect="1"/>
          </p:cNvPicPr>
          <p:nvPr>
            <p:ph sz="quarter" idx="10"/>
          </p:nvPr>
        </p:nvPicPr>
        <p:blipFill>
          <a:blip r:embed="rId3"/>
          <a:stretch>
            <a:fillRect/>
          </a:stretch>
        </p:blipFill>
        <p:spPr>
          <a:xfrm>
            <a:off x="5380636" y="1219201"/>
            <a:ext cx="6285106" cy="2702492"/>
          </a:xfrm>
          <a:prstGeom prst="rect">
            <a:avLst/>
          </a:prstGeom>
        </p:spPr>
      </p:pic>
      <p:sp>
        <p:nvSpPr>
          <p:cNvPr id="5" name="TextBox 4"/>
          <p:cNvSpPr txBox="1"/>
          <p:nvPr/>
        </p:nvSpPr>
        <p:spPr>
          <a:xfrm>
            <a:off x="0" y="1286948"/>
            <a:ext cx="3876540" cy="392722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latin typeface="+mj-lt"/>
              </a:rPr>
              <a:t>Connect Azure apps to On-Premise resources</a:t>
            </a:r>
            <a:endParaRPr lang="en-GB" sz="2400" dirty="0">
              <a:latin typeface="+mj-lt"/>
            </a:endParaRPr>
          </a:p>
          <a:p>
            <a:pPr marL="342900" indent="-342900">
              <a:lnSpc>
                <a:spcPct val="90000"/>
              </a:lnSpc>
              <a:spcAft>
                <a:spcPts val="600"/>
              </a:spcAft>
              <a:buFont typeface="Arial" panose="020B0604020202020204" pitchFamily="34" charset="0"/>
              <a:buChar char="•"/>
            </a:pPr>
            <a:endParaRPr lang="en-GB" sz="2400" dirty="0" smtClean="0">
              <a:latin typeface="+mj-lt"/>
            </a:endParaRPr>
          </a:p>
          <a:p>
            <a:pPr marL="342900" indent="-342900">
              <a:lnSpc>
                <a:spcPct val="90000"/>
              </a:lnSpc>
              <a:spcAft>
                <a:spcPts val="600"/>
              </a:spcAft>
              <a:buFont typeface="Arial" panose="020B0604020202020204" pitchFamily="34" charset="0"/>
              <a:buChar char="•"/>
            </a:pPr>
            <a:r>
              <a:rPr lang="en-GB" sz="2400" dirty="0" smtClean="0">
                <a:latin typeface="+mj-lt"/>
              </a:rPr>
              <a:t>Uses SAS to secure connections. Requires open outbound ports</a:t>
            </a:r>
            <a:endParaRPr lang="en-US" sz="2400" dirty="0" smtClean="0">
              <a:latin typeface="+mj-lt"/>
            </a:endParaRPr>
          </a:p>
          <a:p>
            <a:pPr marL="342900" indent="-342900">
              <a:lnSpc>
                <a:spcPct val="90000"/>
              </a:lnSpc>
              <a:spcAft>
                <a:spcPts val="600"/>
              </a:spcAft>
              <a:buFont typeface="Arial" panose="020B0604020202020204" pitchFamily="34" charset="0"/>
              <a:buChar char="•"/>
            </a:pPr>
            <a:endParaRPr lang="en-GB" sz="2400" dirty="0" smtClean="0">
              <a:latin typeface="+mj-lt"/>
            </a:endParaRPr>
          </a:p>
          <a:p>
            <a:pPr marL="342900" indent="-342900">
              <a:lnSpc>
                <a:spcPct val="90000"/>
              </a:lnSpc>
              <a:spcAft>
                <a:spcPts val="600"/>
              </a:spcAft>
              <a:buFont typeface="Arial" panose="020B0604020202020204" pitchFamily="34" charset="0"/>
              <a:buChar char="•"/>
            </a:pPr>
            <a:r>
              <a:rPr lang="en-GB" sz="2400" dirty="0" smtClean="0">
                <a:latin typeface="+mj-lt"/>
              </a:rPr>
              <a:t>Install Hybrid Connection Manager </a:t>
            </a:r>
            <a:r>
              <a:rPr lang="en-GB" sz="2400" dirty="0" err="1" smtClean="0">
                <a:latin typeface="+mj-lt"/>
              </a:rPr>
              <a:t>on-premise</a:t>
            </a:r>
            <a:endParaRPr lang="en-US" sz="2400" dirty="0">
              <a:latin typeface="+mj-lt"/>
            </a:endParaRPr>
          </a:p>
        </p:txBody>
      </p:sp>
      <p:pic>
        <p:nvPicPr>
          <p:cNvPr id="6" name="Picture 5"/>
          <p:cNvPicPr>
            <a:picLocks noChangeAspect="1"/>
          </p:cNvPicPr>
          <p:nvPr/>
        </p:nvPicPr>
        <p:blipFill>
          <a:blip r:embed="rId4"/>
          <a:stretch>
            <a:fillRect/>
          </a:stretch>
        </p:blipFill>
        <p:spPr>
          <a:xfrm>
            <a:off x="5807356" y="4203625"/>
            <a:ext cx="5421476" cy="2021104"/>
          </a:xfrm>
          <a:prstGeom prst="rect">
            <a:avLst/>
          </a:prstGeom>
        </p:spPr>
      </p:pic>
    </p:spTree>
    <p:extLst>
      <p:ext uri="{BB962C8B-B14F-4D97-AF65-F5344CB8AC3E}">
        <p14:creationId xmlns:p14="http://schemas.microsoft.com/office/powerpoint/2010/main" val="4081655442"/>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smtClean="0"/>
              <a:t>Q&amp;A</a:t>
            </a:r>
            <a:endParaRPr lang="en-US" dirty="0"/>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017" y="159026"/>
            <a:ext cx="11635409" cy="2279374"/>
          </a:xfrm>
        </p:spPr>
        <p:txBody>
          <a:bodyPr/>
          <a:lstStyle/>
          <a:p>
            <a:pPr algn="l"/>
            <a:r>
              <a:rPr lang="en-GB" sz="5400" dirty="0" smtClean="0"/>
              <a:t>Hands-On Labs </a:t>
            </a:r>
            <a:br>
              <a:rPr lang="en-GB" sz="5400" dirty="0" smtClean="0"/>
            </a:br>
            <a:r>
              <a:rPr lang="en-GB" sz="5400" dirty="0"/>
              <a:t/>
            </a:r>
            <a:br>
              <a:rPr lang="en-GB" sz="5400" dirty="0"/>
            </a:br>
            <a:r>
              <a:rPr lang="en-GB" sz="4000" dirty="0" smtClean="0"/>
              <a:t>https</a:t>
            </a:r>
            <a:r>
              <a:rPr lang="en-GB" sz="4000" dirty="0"/>
              <a:t>://github.com</a:t>
            </a:r>
            <a:r>
              <a:rPr lang="en-GB" sz="4000" dirty="0" smtClean="0"/>
              <a:t>//</a:t>
            </a:r>
            <a:r>
              <a:rPr lang="en-GB" sz="4000" dirty="0"/>
              <a:t>AzureDevCamp.git</a:t>
            </a:r>
            <a:endParaRPr lang="en-US" dirty="0"/>
          </a:p>
        </p:txBody>
      </p:sp>
    </p:spTree>
    <p:extLst>
      <p:ext uri="{BB962C8B-B14F-4D97-AF65-F5344CB8AC3E}">
        <p14:creationId xmlns:p14="http://schemas.microsoft.com/office/powerpoint/2010/main" val="3260829996"/>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Azure Service Bus</a:t>
            </a:r>
            <a:endParaRPr lang="en-US" dirty="0"/>
          </a:p>
        </p:txBody>
      </p:sp>
      <p:pic>
        <p:nvPicPr>
          <p:cNvPr id="7" name="Picture 6"/>
          <p:cNvPicPr>
            <a:picLocks noChangeAspect="1"/>
          </p:cNvPicPr>
          <p:nvPr/>
        </p:nvPicPr>
        <p:blipFill>
          <a:blip r:embed="rId3">
            <a:biLevel thresh="25000"/>
          </a:blip>
          <a:stretch>
            <a:fillRect/>
          </a:stretch>
        </p:blipFill>
        <p:spPr>
          <a:xfrm>
            <a:off x="10597199" y="4707715"/>
            <a:ext cx="1097691" cy="1262704"/>
          </a:xfrm>
          <a:prstGeom prst="rect">
            <a:avLst/>
          </a:prstGeom>
        </p:spPr>
      </p:pic>
    </p:spTree>
    <p:extLst>
      <p:ext uri="{BB962C8B-B14F-4D97-AF65-F5344CB8AC3E}">
        <p14:creationId xmlns:p14="http://schemas.microsoft.com/office/powerpoint/2010/main" val="268478961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61"/>
          <p:cNvSpPr/>
          <p:nvPr/>
        </p:nvSpPr>
        <p:spPr bwMode="auto">
          <a:xfrm>
            <a:off x="8072313" y="2208992"/>
            <a:ext cx="1549840" cy="1908524"/>
          </a:xfrm>
          <a:prstGeom prst="rect">
            <a:avLst/>
          </a:prstGeom>
          <a:solidFill>
            <a:srgbClr val="0F4329"/>
          </a:solidFill>
          <a:ln w="9525" cap="flat" cmpd="sng" algn="ctr">
            <a:noFill/>
            <a:prstDash val="solid"/>
            <a:headEnd type="none" w="med" len="med"/>
            <a:tailEnd type="none" w="med" len="med"/>
          </a:ln>
          <a:effectLst/>
        </p:spPr>
        <p:txBody>
          <a:bodyPr vert="horz" wrap="square" lIns="243757" tIns="243757" rIns="121877" bIns="60936" numCol="1" rtlCol="0" anchor="t" anchorCtr="0" compatLnSpc="1">
            <a:prstTxWarp prst="textNoShape">
              <a:avLst/>
            </a:prstTxWarp>
          </a:bodyPr>
          <a:lstStyle/>
          <a:p>
            <a:pPr defTabSz="914209">
              <a:lnSpc>
                <a:spcPct val="90000"/>
              </a:lnSpc>
              <a:buSzPct val="90000"/>
            </a:pPr>
            <a:endParaRPr lang="en-US" sz="2900" kern="0">
              <a:gradFill>
                <a:gsLst>
                  <a:gs pos="85000">
                    <a:srgbClr val="FFFFFF"/>
                  </a:gs>
                  <a:gs pos="0">
                    <a:srgbClr val="FFFFFF"/>
                  </a:gs>
                </a:gsLst>
                <a:lin ang="5400000" scaled="0"/>
              </a:gradFill>
            </a:endParaRPr>
          </a:p>
        </p:txBody>
      </p:sp>
      <p:sp>
        <p:nvSpPr>
          <p:cNvPr id="60" name="Rectangle 59"/>
          <p:cNvSpPr/>
          <p:nvPr/>
        </p:nvSpPr>
        <p:spPr bwMode="auto">
          <a:xfrm>
            <a:off x="8072313" y="4168401"/>
            <a:ext cx="1549840" cy="518916"/>
          </a:xfrm>
          <a:prstGeom prst="rect">
            <a:avLst/>
          </a:prstGeom>
          <a:solidFill>
            <a:srgbClr val="0F4329"/>
          </a:solidFill>
          <a:ln w="9525" cap="flat" cmpd="sng" algn="ctr">
            <a:noFill/>
            <a:prstDash val="solid"/>
            <a:headEnd type="none" w="med" len="med"/>
            <a:tailEnd type="none" w="med" len="med"/>
          </a:ln>
          <a:effectLst/>
        </p:spPr>
        <p:txBody>
          <a:bodyPr vert="horz" wrap="square" lIns="243757" tIns="0" rIns="121877" bIns="0" numCol="1" rtlCol="0" anchor="ctr" anchorCtr="1" compatLnSpc="1">
            <a:prstTxWarp prst="textNoShape">
              <a:avLst/>
            </a:prstTxWarp>
          </a:bodyPr>
          <a:lstStyle/>
          <a:p>
            <a:pPr defTabSz="914209">
              <a:lnSpc>
                <a:spcPct val="90000"/>
              </a:lnSpc>
              <a:buSzPct val="90000"/>
              <a:defRPr/>
            </a:pPr>
            <a:endParaRPr lang="en-US" kern="0" dirty="0">
              <a:gradFill>
                <a:gsLst>
                  <a:gs pos="85000">
                    <a:srgbClr val="FFFFFF"/>
                  </a:gs>
                  <a:gs pos="0">
                    <a:srgbClr val="FFFFFF"/>
                  </a:gs>
                </a:gsLst>
                <a:lin ang="5400000" scaled="0"/>
              </a:gradFill>
            </a:endParaRPr>
          </a:p>
        </p:txBody>
      </p:sp>
      <p:sp>
        <p:nvSpPr>
          <p:cNvPr id="80" name="Rectangle 79"/>
          <p:cNvSpPr/>
          <p:nvPr/>
        </p:nvSpPr>
        <p:spPr bwMode="auto">
          <a:xfrm>
            <a:off x="6478175" y="4168401"/>
            <a:ext cx="1549840" cy="518916"/>
          </a:xfrm>
          <a:prstGeom prst="rect">
            <a:avLst/>
          </a:prstGeom>
          <a:solidFill>
            <a:schemeClr val="accent6">
              <a:lumMod val="75000"/>
            </a:schemeClr>
          </a:solidFill>
          <a:ln w="9525" cap="flat" cmpd="sng" algn="ctr">
            <a:noFill/>
            <a:prstDash val="solid"/>
            <a:headEnd type="none" w="med" len="med"/>
            <a:tailEnd type="none" w="med" len="med"/>
          </a:ln>
          <a:effectLst/>
        </p:spPr>
        <p:txBody>
          <a:bodyPr vert="horz" wrap="square" lIns="243757" tIns="0" rIns="121877" bIns="0" numCol="1" rtlCol="0" anchor="ctr" anchorCtr="1" compatLnSpc="1">
            <a:prstTxWarp prst="textNoShape">
              <a:avLst/>
            </a:prstTxWarp>
          </a:bodyPr>
          <a:lstStyle/>
          <a:p>
            <a:pPr defTabSz="914209">
              <a:lnSpc>
                <a:spcPct val="90000"/>
              </a:lnSpc>
              <a:buSzPct val="90000"/>
              <a:defRPr/>
            </a:pPr>
            <a:endParaRPr lang="en-US" kern="0" dirty="0">
              <a:gradFill>
                <a:gsLst>
                  <a:gs pos="85000">
                    <a:srgbClr val="FFFFFF"/>
                  </a:gs>
                  <a:gs pos="0">
                    <a:srgbClr val="FFFFFF"/>
                  </a:gs>
                </a:gsLst>
                <a:lin ang="5400000" scaled="0"/>
              </a:gradFill>
            </a:endParaRPr>
          </a:p>
        </p:txBody>
      </p:sp>
      <p:sp>
        <p:nvSpPr>
          <p:cNvPr id="28" name="Rectangle 27"/>
          <p:cNvSpPr/>
          <p:nvPr/>
        </p:nvSpPr>
        <p:spPr bwMode="auto">
          <a:xfrm>
            <a:off x="6478175" y="4168401"/>
            <a:ext cx="1549840" cy="518916"/>
          </a:xfrm>
          <a:prstGeom prst="rect">
            <a:avLst/>
          </a:prstGeom>
          <a:solidFill>
            <a:srgbClr val="0F4329"/>
          </a:solidFill>
          <a:ln w="9525" cap="flat" cmpd="sng" algn="ctr">
            <a:noFill/>
            <a:prstDash val="solid"/>
            <a:headEnd type="none" w="med" len="med"/>
            <a:tailEnd type="none" w="med" len="med"/>
          </a:ln>
          <a:effectLst/>
        </p:spPr>
        <p:txBody>
          <a:bodyPr vert="horz" wrap="square" lIns="243757" tIns="0" rIns="121877" bIns="0" numCol="1" rtlCol="0" anchor="ctr" anchorCtr="1" compatLnSpc="1">
            <a:prstTxWarp prst="textNoShape">
              <a:avLst/>
            </a:prstTxWarp>
          </a:bodyPr>
          <a:lstStyle/>
          <a:p>
            <a:pPr defTabSz="914209">
              <a:lnSpc>
                <a:spcPct val="90000"/>
              </a:lnSpc>
              <a:buSzPct val="90000"/>
            </a:pPr>
            <a:r>
              <a:rPr lang="en-US" kern="0" dirty="0" smtClean="0">
                <a:gradFill>
                  <a:gsLst>
                    <a:gs pos="85000">
                      <a:srgbClr val="FFFFFF"/>
                    </a:gs>
                    <a:gs pos="0">
                      <a:srgbClr val="FFFFFF"/>
                    </a:gs>
                  </a:gsLst>
                  <a:lin ang="5400000" scaled="0"/>
                </a:gradFill>
              </a:rPr>
              <a:t>Relays</a:t>
            </a:r>
            <a:endParaRPr lang="en-US" kern="0" dirty="0">
              <a:gradFill>
                <a:gsLst>
                  <a:gs pos="85000">
                    <a:srgbClr val="FFFFFF"/>
                  </a:gs>
                  <a:gs pos="0">
                    <a:srgbClr val="FFFFFF"/>
                  </a:gs>
                </a:gsLst>
                <a:lin ang="5400000" scaled="0"/>
              </a:gradFill>
            </a:endParaRPr>
          </a:p>
        </p:txBody>
      </p:sp>
      <p:sp>
        <p:nvSpPr>
          <p:cNvPr id="29" name="Rectangle 28"/>
          <p:cNvSpPr/>
          <p:nvPr/>
        </p:nvSpPr>
        <p:spPr bwMode="auto">
          <a:xfrm>
            <a:off x="6478175" y="2208992"/>
            <a:ext cx="1549840" cy="1908524"/>
          </a:xfrm>
          <a:prstGeom prst="rect">
            <a:avLst/>
          </a:prstGeom>
          <a:solidFill>
            <a:srgbClr val="658E00">
              <a:alpha val="14902"/>
            </a:srgbClr>
          </a:solidFill>
          <a:ln w="9525" cap="flat" cmpd="sng" algn="ctr">
            <a:noFill/>
            <a:prstDash val="solid"/>
            <a:headEnd type="none" w="med" len="med"/>
            <a:tailEnd type="none" w="med" len="med"/>
          </a:ln>
          <a:effectLst/>
        </p:spPr>
        <p:txBody>
          <a:bodyPr vert="horz" wrap="square" lIns="243757" tIns="243757" rIns="121877" bIns="60936" numCol="1" rtlCol="0" anchor="t" anchorCtr="0" compatLnSpc="1">
            <a:prstTxWarp prst="textNoShape">
              <a:avLst/>
            </a:prstTxWarp>
          </a:bodyPr>
          <a:lstStyle/>
          <a:p>
            <a:pPr defTabSz="914209">
              <a:lnSpc>
                <a:spcPct val="90000"/>
              </a:lnSpc>
              <a:buSzPct val="90000"/>
            </a:pPr>
            <a:endParaRPr lang="en-US" sz="2900" kern="0">
              <a:gradFill>
                <a:gsLst>
                  <a:gs pos="85000">
                    <a:srgbClr val="FFFFFF"/>
                  </a:gs>
                  <a:gs pos="0">
                    <a:srgbClr val="FFFFFF"/>
                  </a:gs>
                </a:gsLst>
                <a:lin ang="5400000" scaled="0"/>
              </a:gradFill>
            </a:endParaRPr>
          </a:p>
        </p:txBody>
      </p:sp>
      <p:sp>
        <p:nvSpPr>
          <p:cNvPr id="64" name="Rectangle 63"/>
          <p:cNvSpPr/>
          <p:nvPr/>
        </p:nvSpPr>
        <p:spPr bwMode="auto">
          <a:xfrm>
            <a:off x="3291425" y="4168401"/>
            <a:ext cx="1549840" cy="518916"/>
          </a:xfrm>
          <a:prstGeom prst="rect">
            <a:avLst/>
          </a:prstGeom>
          <a:solidFill>
            <a:srgbClr val="658E00">
              <a:alpha val="14902"/>
            </a:srgbClr>
          </a:solidFill>
          <a:ln w="9525" cap="flat" cmpd="sng" algn="ctr">
            <a:noFill/>
            <a:prstDash val="solid"/>
            <a:headEnd type="none" w="med" len="med"/>
            <a:tailEnd type="none" w="med" len="med"/>
          </a:ln>
          <a:effectLst/>
        </p:spPr>
        <p:txBody>
          <a:bodyPr vert="horz" wrap="square" lIns="121877" tIns="0" rIns="0" bIns="0" numCol="1" rtlCol="0" anchor="ctr" anchorCtr="1" compatLnSpc="1">
            <a:prstTxWarp prst="textNoShape">
              <a:avLst/>
            </a:prstTxWarp>
          </a:bodyPr>
          <a:lstStyle/>
          <a:p>
            <a:pPr algn="ctr" defTabSz="914209">
              <a:buSzPct val="90000"/>
              <a:defRPr/>
            </a:pPr>
            <a:r>
              <a:rPr lang="en-US" kern="0" dirty="0" smtClean="0">
                <a:gradFill>
                  <a:gsLst>
                    <a:gs pos="85000">
                      <a:srgbClr val="FFFFFF"/>
                    </a:gs>
                    <a:gs pos="0">
                      <a:srgbClr val="FFFFFF"/>
                    </a:gs>
                  </a:gsLst>
                  <a:lin ang="5400000" scaled="0"/>
                </a:gradFill>
              </a:rPr>
              <a:t>Queues</a:t>
            </a:r>
            <a:endParaRPr lang="en-US" kern="0" dirty="0">
              <a:gradFill>
                <a:gsLst>
                  <a:gs pos="85000">
                    <a:srgbClr val="FFFFFF"/>
                  </a:gs>
                  <a:gs pos="0">
                    <a:srgbClr val="FFFFFF"/>
                  </a:gs>
                </a:gsLst>
                <a:lin ang="5400000" scaled="0"/>
              </a:gradFill>
            </a:endParaRPr>
          </a:p>
        </p:txBody>
      </p:sp>
      <p:sp>
        <p:nvSpPr>
          <p:cNvPr id="65" name="Rectangle 64"/>
          <p:cNvSpPr/>
          <p:nvPr/>
        </p:nvSpPr>
        <p:spPr bwMode="auto">
          <a:xfrm>
            <a:off x="3289904" y="2208992"/>
            <a:ext cx="1549840" cy="1908524"/>
          </a:xfrm>
          <a:prstGeom prst="rect">
            <a:avLst/>
          </a:prstGeom>
          <a:solidFill>
            <a:srgbClr val="658E00">
              <a:alpha val="14902"/>
            </a:srgbClr>
          </a:solidFill>
          <a:ln w="9525" cap="flat" cmpd="sng" algn="ctr">
            <a:noFill/>
            <a:prstDash val="solid"/>
            <a:headEnd type="none" w="med" len="med"/>
            <a:tailEnd type="none" w="med" len="med"/>
          </a:ln>
          <a:effectLst/>
        </p:spPr>
        <p:txBody>
          <a:bodyPr vert="horz" wrap="square" lIns="243757" tIns="243757" rIns="121877" bIns="60936" numCol="1" rtlCol="0" anchor="t" anchorCtr="0" compatLnSpc="1">
            <a:prstTxWarp prst="textNoShape">
              <a:avLst/>
            </a:prstTxWarp>
          </a:bodyPr>
          <a:lstStyle/>
          <a:p>
            <a:pPr defTabSz="914209">
              <a:lnSpc>
                <a:spcPct val="90000"/>
              </a:lnSpc>
              <a:buSzPct val="90000"/>
            </a:pPr>
            <a:endParaRPr lang="en-US" sz="2900" kern="0">
              <a:gradFill>
                <a:gsLst>
                  <a:gs pos="85000">
                    <a:srgbClr val="FFFFFF"/>
                  </a:gs>
                  <a:gs pos="0">
                    <a:srgbClr val="FFFFFF"/>
                  </a:gs>
                </a:gsLst>
                <a:lin ang="5400000" scaled="0"/>
              </a:gradFill>
            </a:endParaRPr>
          </a:p>
        </p:txBody>
      </p:sp>
      <p:sp>
        <p:nvSpPr>
          <p:cNvPr id="76" name="Rectangle 75"/>
          <p:cNvSpPr/>
          <p:nvPr/>
        </p:nvSpPr>
        <p:spPr bwMode="auto">
          <a:xfrm>
            <a:off x="4885561" y="4168399"/>
            <a:ext cx="1549840" cy="518916"/>
          </a:xfrm>
          <a:prstGeom prst="rect">
            <a:avLst/>
          </a:prstGeom>
          <a:solidFill>
            <a:srgbClr val="658E00">
              <a:alpha val="14902"/>
            </a:srgbClr>
          </a:solidFill>
          <a:ln w="9525" cap="flat" cmpd="sng" algn="ctr">
            <a:noFill/>
            <a:prstDash val="solid"/>
            <a:headEnd type="none" w="med" len="med"/>
            <a:tailEnd type="none" w="med" len="med"/>
          </a:ln>
          <a:effectLst/>
        </p:spPr>
        <p:txBody>
          <a:bodyPr vert="horz" wrap="square" lIns="0" tIns="0" rIns="0" bIns="0" numCol="1" rtlCol="0" anchor="ctr" anchorCtr="1" compatLnSpc="1">
            <a:prstTxWarp prst="textNoShape">
              <a:avLst/>
            </a:prstTxWarp>
          </a:bodyPr>
          <a:lstStyle/>
          <a:p>
            <a:pPr algn="ctr" defTabSz="914209">
              <a:lnSpc>
                <a:spcPct val="90000"/>
              </a:lnSpc>
              <a:buSzPct val="90000"/>
              <a:defRPr/>
            </a:pPr>
            <a:r>
              <a:rPr lang="en-US" kern="0" dirty="0" smtClean="0">
                <a:gradFill>
                  <a:gsLst>
                    <a:gs pos="85000">
                      <a:srgbClr val="FFFFFF"/>
                    </a:gs>
                    <a:gs pos="0">
                      <a:srgbClr val="FFFFFF"/>
                    </a:gs>
                  </a:gsLst>
                  <a:lin ang="5400000" scaled="0"/>
                </a:gradFill>
              </a:rPr>
              <a:t>Topics</a:t>
            </a:r>
            <a:endParaRPr lang="en-US" kern="0" dirty="0">
              <a:gradFill>
                <a:gsLst>
                  <a:gs pos="85000">
                    <a:srgbClr val="FFFFFF"/>
                  </a:gs>
                  <a:gs pos="0">
                    <a:srgbClr val="FFFFFF"/>
                  </a:gs>
                </a:gsLst>
                <a:lin ang="5400000" scaled="0"/>
              </a:gradFill>
            </a:endParaRPr>
          </a:p>
        </p:txBody>
      </p:sp>
      <p:sp>
        <p:nvSpPr>
          <p:cNvPr id="77" name="Rectangle 76"/>
          <p:cNvSpPr/>
          <p:nvPr/>
        </p:nvSpPr>
        <p:spPr bwMode="auto">
          <a:xfrm>
            <a:off x="4884040" y="2208992"/>
            <a:ext cx="1549840" cy="1908524"/>
          </a:xfrm>
          <a:prstGeom prst="rect">
            <a:avLst/>
          </a:prstGeom>
          <a:solidFill>
            <a:srgbClr val="658E00">
              <a:alpha val="14902"/>
            </a:srgbClr>
          </a:solidFill>
          <a:ln w="9525" cap="flat" cmpd="sng" algn="ctr">
            <a:noFill/>
            <a:prstDash val="solid"/>
            <a:headEnd type="none" w="med" len="med"/>
            <a:tailEnd type="none" w="med" len="med"/>
          </a:ln>
          <a:effectLst/>
        </p:spPr>
        <p:txBody>
          <a:bodyPr vert="horz" wrap="square" lIns="243757" tIns="243757" rIns="121877" bIns="60936" numCol="1" rtlCol="0" anchor="t" anchorCtr="0" compatLnSpc="1">
            <a:prstTxWarp prst="textNoShape">
              <a:avLst/>
            </a:prstTxWarp>
          </a:bodyPr>
          <a:lstStyle/>
          <a:p>
            <a:pPr defTabSz="914209">
              <a:lnSpc>
                <a:spcPct val="90000"/>
              </a:lnSpc>
              <a:buSzPct val="90000"/>
            </a:pPr>
            <a:endParaRPr lang="en-US" sz="2900" kern="0">
              <a:gradFill>
                <a:gsLst>
                  <a:gs pos="85000">
                    <a:srgbClr val="FFFFFF"/>
                  </a:gs>
                  <a:gs pos="0">
                    <a:srgbClr val="FFFFFF"/>
                  </a:gs>
                </a:gsLst>
                <a:lin ang="5400000" scaled="0"/>
              </a:gradFill>
            </a:endParaRPr>
          </a:p>
        </p:txBody>
      </p:sp>
      <p:sp>
        <p:nvSpPr>
          <p:cNvPr id="36" name="Rectangle 35"/>
          <p:cNvSpPr/>
          <p:nvPr/>
        </p:nvSpPr>
        <p:spPr>
          <a:xfrm>
            <a:off x="8152748" y="4258627"/>
            <a:ext cx="1392326" cy="372387"/>
          </a:xfrm>
          <a:prstGeom prst="rect">
            <a:avLst/>
          </a:prstGeom>
        </p:spPr>
        <p:txBody>
          <a:bodyPr wrap="none" lIns="121899" tIns="60949" rIns="121899" bIns="60949">
            <a:spAutoFit/>
          </a:bodyPr>
          <a:lstStyle/>
          <a:p>
            <a:pPr defTabSz="914209">
              <a:lnSpc>
                <a:spcPct val="90000"/>
              </a:lnSpc>
              <a:buSzPct val="90000"/>
              <a:defRPr/>
            </a:pPr>
            <a:r>
              <a:rPr lang="en-GB" kern="0" dirty="0" smtClean="0">
                <a:gradFill>
                  <a:gsLst>
                    <a:gs pos="85000">
                      <a:srgbClr val="FFFFFF"/>
                    </a:gs>
                    <a:gs pos="0">
                      <a:srgbClr val="FFFFFF"/>
                    </a:gs>
                  </a:gsLst>
                  <a:lin ang="5400000" scaled="0"/>
                </a:gradFill>
              </a:rPr>
              <a:t>Event Hubs</a:t>
            </a:r>
            <a:endParaRPr lang="en-US" kern="0" dirty="0">
              <a:gradFill>
                <a:gsLst>
                  <a:gs pos="85000">
                    <a:srgbClr val="FFFFFF"/>
                  </a:gs>
                  <a:gs pos="0">
                    <a:srgbClr val="FFFFFF"/>
                  </a:gs>
                </a:gsLst>
                <a:lin ang="5400000" scaled="0"/>
              </a:gradFill>
            </a:endParaRPr>
          </a:p>
        </p:txBody>
      </p:sp>
      <p:sp>
        <p:nvSpPr>
          <p:cNvPr id="37" name="Title 1"/>
          <p:cNvSpPr txBox="1">
            <a:spLocks/>
          </p:cNvSpPr>
          <p:nvPr/>
        </p:nvSpPr>
        <p:spPr>
          <a:xfrm>
            <a:off x="0" y="0"/>
            <a:ext cx="12201418" cy="812800"/>
          </a:xfrm>
          <a:prstGeom prst="rect">
            <a:avLst/>
          </a:prstGeom>
        </p:spPr>
        <p:txBody>
          <a:bodyPr vert="horz" lIns="91440" tIns="45720" rIns="91440" bIns="45720" rtlCol="0" anchor="ctr">
            <a:normAutofit/>
          </a:bodyPr>
          <a:lstStyle>
            <a:lvl1pPr marL="252000" algn="l" defTabSz="914400" rtl="0" eaLnBrk="1" latinLnBrk="0" hangingPunct="1">
              <a:lnSpc>
                <a:spcPct val="90000"/>
              </a:lnSpc>
              <a:spcBef>
                <a:spcPct val="0"/>
              </a:spcBef>
              <a:buNone/>
              <a:defRPr sz="2800" kern="1200">
                <a:solidFill>
                  <a:schemeClr val="bg1"/>
                </a:solidFill>
                <a:latin typeface="+mj-lt"/>
                <a:ea typeface="+mj-ea"/>
                <a:cs typeface="+mj-cs"/>
              </a:defRPr>
            </a:lvl1pPr>
          </a:lstStyle>
          <a:p>
            <a:r>
              <a:rPr lang="en-US" dirty="0" smtClean="0"/>
              <a:t>Microsoft Azure Service Bus</a:t>
            </a:r>
            <a:endParaRPr lang="en-US" dirty="0"/>
          </a:p>
        </p:txBody>
      </p:sp>
      <p:sp>
        <p:nvSpPr>
          <p:cNvPr id="38" name="Rectangle 37"/>
          <p:cNvSpPr/>
          <p:nvPr/>
        </p:nvSpPr>
        <p:spPr>
          <a:xfrm>
            <a:off x="1061884" y="548787"/>
            <a:ext cx="10633006" cy="1660204"/>
          </a:xfrm>
          <a:prstGeom prst="rect">
            <a:avLst/>
          </a:prstGeom>
        </p:spPr>
        <p:txBody>
          <a:bodyPr wrap="square" anchor="ctr">
            <a:noAutofit/>
          </a:bodyPr>
          <a:lstStyle/>
          <a:p>
            <a:pPr algn="ctr"/>
            <a:r>
              <a:rPr lang="en-US" sz="4400" dirty="0" smtClean="0">
                <a:solidFill>
                  <a:schemeClr val="bg1"/>
                </a:solidFill>
                <a:latin typeface="+mj-lt"/>
                <a:ea typeface="+mj-ea"/>
                <a:cs typeface="+mj-cs"/>
              </a:rPr>
              <a:t>A cloud-based communication and messaging offering</a:t>
            </a:r>
            <a:endParaRPr lang="sv-SE" sz="4400" dirty="0">
              <a:solidFill>
                <a:schemeClr val="bg1"/>
              </a:solidFill>
              <a:latin typeface="+mj-lt"/>
              <a:ea typeface="+mj-ea"/>
              <a:cs typeface="+mj-cs"/>
            </a:endParaRPr>
          </a:p>
        </p:txBody>
      </p:sp>
      <p:pic>
        <p:nvPicPr>
          <p:cNvPr id="27" name="Picture 26"/>
          <p:cNvPicPr>
            <a:picLocks noChangeAspect="1"/>
          </p:cNvPicPr>
          <p:nvPr/>
        </p:nvPicPr>
        <p:blipFill>
          <a:blip r:embed="rId3">
            <a:biLevel thresh="25000"/>
          </a:blip>
          <a:stretch>
            <a:fillRect/>
          </a:stretch>
        </p:blipFill>
        <p:spPr>
          <a:xfrm>
            <a:off x="10597199" y="4707715"/>
            <a:ext cx="1097691" cy="1262704"/>
          </a:xfrm>
          <a:prstGeom prst="rect">
            <a:avLst/>
          </a:prstGeom>
        </p:spPr>
      </p:pic>
      <p:pic>
        <p:nvPicPr>
          <p:cNvPr id="34" name="Picture 33"/>
          <p:cNvPicPr>
            <a:picLocks noChangeAspect="1"/>
          </p:cNvPicPr>
          <p:nvPr/>
        </p:nvPicPr>
        <p:blipFill>
          <a:blip r:embed="rId4">
            <a:biLevel thresh="50000"/>
          </a:blip>
          <a:stretch>
            <a:fillRect/>
          </a:stretch>
        </p:blipFill>
        <p:spPr>
          <a:xfrm>
            <a:off x="3515978" y="2534110"/>
            <a:ext cx="1097691" cy="1258288"/>
          </a:xfrm>
          <a:prstGeom prst="rect">
            <a:avLst/>
          </a:prstGeom>
        </p:spPr>
      </p:pic>
      <p:pic>
        <p:nvPicPr>
          <p:cNvPr id="39" name="Picture 38"/>
          <p:cNvPicPr>
            <a:picLocks noChangeAspect="1"/>
          </p:cNvPicPr>
          <p:nvPr/>
        </p:nvPicPr>
        <p:blipFill>
          <a:blip r:embed="rId5">
            <a:biLevel thresh="50000"/>
          </a:blip>
          <a:stretch>
            <a:fillRect/>
          </a:stretch>
        </p:blipFill>
        <p:spPr>
          <a:xfrm>
            <a:off x="5149691" y="2556845"/>
            <a:ext cx="1102411" cy="1263699"/>
          </a:xfrm>
          <a:prstGeom prst="rect">
            <a:avLst/>
          </a:prstGeom>
        </p:spPr>
      </p:pic>
      <p:pic>
        <p:nvPicPr>
          <p:cNvPr id="40" name="Picture 39"/>
          <p:cNvPicPr>
            <a:picLocks noChangeAspect="1"/>
          </p:cNvPicPr>
          <p:nvPr/>
        </p:nvPicPr>
        <p:blipFill>
          <a:blip r:embed="rId6">
            <a:biLevel thresh="50000"/>
          </a:blip>
          <a:stretch>
            <a:fillRect/>
          </a:stretch>
        </p:blipFill>
        <p:spPr>
          <a:xfrm>
            <a:off x="6788123" y="2534110"/>
            <a:ext cx="1102412" cy="1325776"/>
          </a:xfrm>
          <a:prstGeom prst="rect">
            <a:avLst/>
          </a:prstGeom>
        </p:spPr>
      </p:pic>
      <p:pic>
        <p:nvPicPr>
          <p:cNvPr id="5" name="Picture 4"/>
          <p:cNvPicPr>
            <a:picLocks noChangeAspect="1"/>
          </p:cNvPicPr>
          <p:nvPr/>
        </p:nvPicPr>
        <p:blipFill>
          <a:blip r:embed="rId7" cstate="print">
            <a:biLevel thresh="25000"/>
            <a:extLst>
              <a:ext uri="{28A0092B-C50C-407E-A947-70E740481C1C}">
                <a14:useLocalDpi xmlns:a14="http://schemas.microsoft.com/office/drawing/2010/main" val="0"/>
              </a:ext>
            </a:extLst>
          </a:blip>
          <a:stretch>
            <a:fillRect/>
          </a:stretch>
        </p:blipFill>
        <p:spPr>
          <a:xfrm>
            <a:off x="8302913" y="2534110"/>
            <a:ext cx="1181758" cy="1181758"/>
          </a:xfrm>
          <a:prstGeom prst="rect">
            <a:avLst/>
          </a:prstGeom>
        </p:spPr>
      </p:pic>
    </p:spTree>
    <p:extLst>
      <p:ext uri="{BB962C8B-B14F-4D97-AF65-F5344CB8AC3E}">
        <p14:creationId xmlns:p14="http://schemas.microsoft.com/office/powerpoint/2010/main" val="377588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smtClean="0"/>
              <a:t>Queue</a:t>
            </a:r>
            <a:endParaRPr lang="en-US" dirty="0"/>
          </a:p>
        </p:txBody>
      </p:sp>
      <p:pic>
        <p:nvPicPr>
          <p:cNvPr id="2" name="Picture 1"/>
          <p:cNvPicPr>
            <a:picLocks noChangeAspect="1"/>
          </p:cNvPicPr>
          <p:nvPr/>
        </p:nvPicPr>
        <p:blipFill>
          <a:blip r:embed="rId3"/>
          <a:stretch>
            <a:fillRect/>
          </a:stretch>
        </p:blipFill>
        <p:spPr>
          <a:xfrm>
            <a:off x="4056845" y="2336423"/>
            <a:ext cx="7576013" cy="3699324"/>
          </a:xfrm>
          <a:prstGeom prst="rect">
            <a:avLst/>
          </a:prstGeom>
        </p:spPr>
      </p:pic>
      <p:sp>
        <p:nvSpPr>
          <p:cNvPr id="6" name="TextBox 5"/>
          <p:cNvSpPr txBox="1"/>
          <p:nvPr/>
        </p:nvSpPr>
        <p:spPr>
          <a:xfrm>
            <a:off x="180305" y="2336423"/>
            <a:ext cx="3876540" cy="4081117"/>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Brokered Messaging</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a:solidFill>
                  <a:schemeClr val="bg1"/>
                </a:solidFill>
                <a:latin typeface="+mj-lt"/>
              </a:rPr>
              <a:t>Shared cursors and locks over </a:t>
            </a:r>
            <a:r>
              <a:rPr lang="en-GB" sz="2400" dirty="0" smtClean="0">
                <a:solidFill>
                  <a:schemeClr val="bg1"/>
                </a:solidFill>
                <a:latin typeface="+mj-lt"/>
              </a:rPr>
              <a:t>the Message Log</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a:solidFill>
                  <a:schemeClr val="bg1"/>
                </a:solidFill>
                <a:latin typeface="+mj-lt"/>
              </a:rPr>
              <a:t>Competing </a:t>
            </a:r>
            <a:r>
              <a:rPr lang="en-GB" sz="2400" dirty="0" smtClean="0">
                <a:solidFill>
                  <a:schemeClr val="bg1"/>
                </a:solidFill>
                <a:latin typeface="+mj-lt"/>
              </a:rPr>
              <a:t>Consumers</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Charged by number of operations and connections</a:t>
            </a:r>
            <a:endParaRPr lang="en-US" sz="2400" dirty="0" err="1" smtClean="0">
              <a:solidFill>
                <a:schemeClr val="bg1"/>
              </a:solidFill>
              <a:latin typeface="+mj-lt"/>
            </a:endParaRPr>
          </a:p>
        </p:txBody>
      </p:sp>
    </p:spTree>
    <p:extLst>
      <p:ext uri="{BB962C8B-B14F-4D97-AF65-F5344CB8AC3E}">
        <p14:creationId xmlns:p14="http://schemas.microsoft.com/office/powerpoint/2010/main" val="196058630"/>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smtClean="0"/>
              <a:t>Topic</a:t>
            </a:r>
            <a:endParaRPr lang="en-US" dirty="0"/>
          </a:p>
        </p:txBody>
      </p:sp>
      <p:sp>
        <p:nvSpPr>
          <p:cNvPr id="6" name="TextBox 5"/>
          <p:cNvSpPr txBox="1"/>
          <p:nvPr/>
        </p:nvSpPr>
        <p:spPr>
          <a:xfrm>
            <a:off x="180305" y="2336423"/>
            <a:ext cx="3876540" cy="4413516"/>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Brokered Messaging</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a:solidFill>
                  <a:schemeClr val="bg1"/>
                </a:solidFill>
                <a:latin typeface="+mj-lt"/>
              </a:rPr>
              <a:t>Multiple subscribers with own </a:t>
            </a:r>
            <a:r>
              <a:rPr lang="en-GB" sz="2400" dirty="0" smtClean="0">
                <a:solidFill>
                  <a:schemeClr val="bg1"/>
                </a:solidFill>
                <a:latin typeface="+mj-lt"/>
              </a:rPr>
              <a:t>cur/locks</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Can also filter based on properties</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a:solidFill>
                  <a:schemeClr val="bg1"/>
                </a:solidFill>
                <a:latin typeface="+mj-lt"/>
              </a:rPr>
              <a:t>Charged by number of operations and connections</a:t>
            </a:r>
            <a:endParaRPr lang="en-US" sz="2400" dirty="0" err="1" smtClean="0">
              <a:solidFill>
                <a:schemeClr val="bg1"/>
              </a:solidFill>
              <a:latin typeface="+mj-lt"/>
            </a:endParaRPr>
          </a:p>
        </p:txBody>
      </p:sp>
      <p:pic>
        <p:nvPicPr>
          <p:cNvPr id="3" name="Picture 2"/>
          <p:cNvPicPr>
            <a:picLocks noChangeAspect="1"/>
          </p:cNvPicPr>
          <p:nvPr/>
        </p:nvPicPr>
        <p:blipFill>
          <a:blip r:embed="rId3"/>
          <a:stretch>
            <a:fillRect/>
          </a:stretch>
        </p:blipFill>
        <p:spPr>
          <a:xfrm>
            <a:off x="4056845" y="2336423"/>
            <a:ext cx="7576013" cy="3699026"/>
          </a:xfrm>
          <a:prstGeom prst="rect">
            <a:avLst/>
          </a:prstGeom>
        </p:spPr>
      </p:pic>
    </p:spTree>
    <p:extLst>
      <p:ext uri="{BB962C8B-B14F-4D97-AF65-F5344CB8AC3E}">
        <p14:creationId xmlns:p14="http://schemas.microsoft.com/office/powerpoint/2010/main" val="44309354"/>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0" y="2295300"/>
            <a:ext cx="12191999" cy="1808615"/>
          </a:xfrm>
          <a:prstGeom prst="rect">
            <a:avLst/>
          </a:prstGeom>
        </p:spPr>
        <p:txBody>
          <a:bodyPr/>
          <a:lstStyle>
            <a:lvl1pPr algn="ctr" defTabSz="914180" rtl="0" eaLnBrk="1" latinLnBrk="0" hangingPunct="1">
              <a:lnSpc>
                <a:spcPct val="90000"/>
              </a:lnSpc>
              <a:spcBef>
                <a:spcPct val="0"/>
              </a:spcBef>
              <a:buNone/>
              <a:defRPr lang="en-US" sz="6000" b="0" kern="1200" cap="none" spc="-100" baseline="0">
                <a:ln w="3175">
                  <a:noFill/>
                </a:ln>
                <a:solidFill>
                  <a:srgbClr val="92D050"/>
                </a:solidFill>
                <a:effectLst/>
                <a:latin typeface="+mj-lt"/>
                <a:ea typeface="+mn-ea"/>
                <a:cs typeface="Segoe UI" pitchFamily="34" charset="0"/>
              </a:defRPr>
            </a:lvl1pPr>
          </a:lstStyle>
          <a:p>
            <a:r>
              <a:rPr lang="en-US" dirty="0">
                <a:solidFill>
                  <a:schemeClr val="bg1"/>
                </a:solidFill>
              </a:rPr>
              <a:t>Demo:</a:t>
            </a:r>
            <a:br>
              <a:rPr lang="en-US" dirty="0">
                <a:solidFill>
                  <a:schemeClr val="bg1"/>
                </a:solidFill>
              </a:rPr>
            </a:br>
            <a:r>
              <a:rPr lang="en-US" dirty="0">
                <a:solidFill>
                  <a:schemeClr val="bg1"/>
                </a:solidFill>
              </a:rPr>
              <a:t>Queue and Topic</a:t>
            </a:r>
          </a:p>
        </p:txBody>
      </p:sp>
    </p:spTree>
    <p:extLst>
      <p:ext uri="{BB962C8B-B14F-4D97-AF65-F5344CB8AC3E}">
        <p14:creationId xmlns:p14="http://schemas.microsoft.com/office/powerpoint/2010/main" val="2052181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prstGeom prst="rect">
            <a:avLst/>
          </a:prstGeom>
        </p:spPr>
        <p:txBody>
          <a:bodyPr/>
          <a:lstStyle/>
          <a:p>
            <a:r>
              <a:rPr lang="en-US" dirty="0" smtClean="0"/>
              <a:t>Relay</a:t>
            </a:r>
            <a:endParaRPr lang="en-US" dirty="0"/>
          </a:p>
        </p:txBody>
      </p:sp>
      <p:sp>
        <p:nvSpPr>
          <p:cNvPr id="6" name="TextBox 5"/>
          <p:cNvSpPr txBox="1"/>
          <p:nvPr/>
        </p:nvSpPr>
        <p:spPr>
          <a:xfrm>
            <a:off x="180305" y="2336423"/>
            <a:ext cx="3876540" cy="4081117"/>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Relayed Messaging</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US" sz="2400" dirty="0">
                <a:solidFill>
                  <a:prstClr val="white"/>
                </a:solidFill>
                <a:latin typeface="+mj-lt"/>
              </a:rPr>
              <a:t>Integrated w/ WCF programming </a:t>
            </a:r>
            <a:r>
              <a:rPr lang="en-US" sz="2400" dirty="0" smtClean="0">
                <a:solidFill>
                  <a:prstClr val="white"/>
                </a:solidFill>
                <a:latin typeface="+mj-lt"/>
              </a:rPr>
              <a:t>model</a:t>
            </a:r>
          </a:p>
          <a:p>
            <a:pPr marL="342900" indent="-342900">
              <a:lnSpc>
                <a:spcPct val="90000"/>
              </a:lnSpc>
              <a:spcAft>
                <a:spcPts val="600"/>
              </a:spcAft>
              <a:buFont typeface="Arial" panose="020B0604020202020204" pitchFamily="34" charset="0"/>
              <a:buChar char="•"/>
            </a:pPr>
            <a:endParaRPr lang="en-US" sz="2400" dirty="0">
              <a:solidFill>
                <a:prstClr val="white"/>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No open </a:t>
            </a:r>
            <a:r>
              <a:rPr lang="en-GB" sz="2400" dirty="0">
                <a:solidFill>
                  <a:schemeClr val="bg1"/>
                </a:solidFill>
                <a:latin typeface="+mj-lt"/>
              </a:rPr>
              <a:t>inbound </a:t>
            </a:r>
            <a:r>
              <a:rPr lang="en-GB" sz="2400" dirty="0" smtClean="0">
                <a:solidFill>
                  <a:schemeClr val="bg1"/>
                </a:solidFill>
                <a:latin typeface="+mj-lt"/>
              </a:rPr>
              <a:t>firewall/NAT ports</a:t>
            </a:r>
          </a:p>
          <a:p>
            <a:pPr marL="342900" indent="-342900">
              <a:lnSpc>
                <a:spcPct val="90000"/>
              </a:lnSpc>
              <a:spcAft>
                <a:spcPts val="600"/>
              </a:spcAft>
              <a:buFont typeface="Arial" panose="020B0604020202020204" pitchFamily="34" charset="0"/>
              <a:buChar char="•"/>
            </a:pPr>
            <a:endParaRPr lang="en-GB" sz="2400" dirty="0">
              <a:solidFill>
                <a:schemeClr val="bg1"/>
              </a:solidFill>
              <a:latin typeface="+mj-lt"/>
            </a:endParaRPr>
          </a:p>
          <a:p>
            <a:pPr marL="342900" indent="-342900">
              <a:lnSpc>
                <a:spcPct val="90000"/>
              </a:lnSpc>
              <a:spcAft>
                <a:spcPts val="600"/>
              </a:spcAft>
              <a:buFont typeface="Arial" panose="020B0604020202020204" pitchFamily="34" charset="0"/>
              <a:buChar char="•"/>
            </a:pPr>
            <a:r>
              <a:rPr lang="en-GB" sz="2400" dirty="0" smtClean="0">
                <a:solidFill>
                  <a:schemeClr val="bg1"/>
                </a:solidFill>
                <a:latin typeface="+mj-lt"/>
              </a:rPr>
              <a:t>Charged by number of ‘relay hours’</a:t>
            </a:r>
            <a:endParaRPr lang="en-US" sz="2400" dirty="0" err="1" smtClean="0">
              <a:solidFill>
                <a:schemeClr val="bg1"/>
              </a:solidFill>
              <a:latin typeface="+mj-lt"/>
            </a:endParaRPr>
          </a:p>
        </p:txBody>
      </p:sp>
      <p:pic>
        <p:nvPicPr>
          <p:cNvPr id="2" name="Picture 1"/>
          <p:cNvPicPr>
            <a:picLocks noChangeAspect="1"/>
          </p:cNvPicPr>
          <p:nvPr/>
        </p:nvPicPr>
        <p:blipFill>
          <a:blip r:embed="rId3"/>
          <a:stretch>
            <a:fillRect/>
          </a:stretch>
        </p:blipFill>
        <p:spPr>
          <a:xfrm>
            <a:off x="4056845" y="2336423"/>
            <a:ext cx="7576013" cy="3699026"/>
          </a:xfrm>
          <a:prstGeom prst="rect">
            <a:avLst/>
          </a:prstGeom>
        </p:spPr>
      </p:pic>
    </p:spTree>
    <p:extLst>
      <p:ext uri="{BB962C8B-B14F-4D97-AF65-F5344CB8AC3E}">
        <p14:creationId xmlns:p14="http://schemas.microsoft.com/office/powerpoint/2010/main" val="410941846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2295300"/>
            <a:ext cx="12191999" cy="1808615"/>
          </a:xfrm>
        </p:spPr>
        <p:txBody>
          <a:bodyPr/>
          <a:lstStyle/>
          <a:p>
            <a:r>
              <a:rPr lang="en-US" dirty="0" smtClean="0">
                <a:solidFill>
                  <a:schemeClr val="bg1"/>
                </a:solidFill>
              </a:rPr>
              <a:t>Demo:</a:t>
            </a:r>
            <a:r>
              <a:rPr lang="en-US" dirty="0">
                <a:solidFill>
                  <a:schemeClr val="bg1"/>
                </a:solidFill>
              </a:rPr>
              <a:t/>
            </a:r>
            <a:br>
              <a:rPr lang="en-US" dirty="0">
                <a:solidFill>
                  <a:schemeClr val="bg1"/>
                </a:solidFill>
              </a:rPr>
            </a:br>
            <a:r>
              <a:rPr lang="en-US" dirty="0" smtClean="0">
                <a:solidFill>
                  <a:schemeClr val="bg1"/>
                </a:solidFill>
              </a:rPr>
              <a:t>Relay</a:t>
            </a:r>
            <a:endParaRPr lang="en-US" dirty="0">
              <a:solidFill>
                <a:schemeClr val="bg1"/>
              </a:solidFill>
            </a:endParaRPr>
          </a:p>
        </p:txBody>
      </p:sp>
    </p:spTree>
    <p:extLst>
      <p:ext uri="{BB962C8B-B14F-4D97-AF65-F5344CB8AC3E}">
        <p14:creationId xmlns:p14="http://schemas.microsoft.com/office/powerpoint/2010/main" val="2911488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030EFEA-9AEA-457C-BAA8-93C4281792F5}">
  <ds:schemaRefs>
    <ds:schemaRef ds:uri="http://purl.org/dc/dcmitype/"/>
    <ds:schemaRef ds:uri="http://schemas.microsoft.com/office/2006/metadata/properties"/>
    <ds:schemaRef ds:uri="http://schemas.microsoft.com/office/2006/documentManagement/types"/>
    <ds:schemaRef ds:uri="http://schemas.openxmlformats.org/package/2006/metadata/core-properties"/>
    <ds:schemaRef ds:uri="http://purl.org/dc/elements/1.1/"/>
    <ds:schemaRef ds:uri="http://www.w3.org/XML/1998/namespace"/>
    <ds:schemaRef ds:uri="http://purl.org/dc/terms/"/>
    <ds:schemaRef ds:uri="http://schemas.microsoft.com/office/infopath/2007/PartnerControls"/>
    <ds:schemaRef ds:uri="fee586e5-3c92-48eb-9898-42915e590ada"/>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AzureEvent</Template>
  <TotalTime>849</TotalTime>
  <Words>688</Words>
  <Application>Microsoft Office PowerPoint</Application>
  <PresentationFormat>Widescreen</PresentationFormat>
  <Paragraphs>128</Paragraphs>
  <Slides>24</Slides>
  <Notes>22</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Segoe UI</vt:lpstr>
      <vt:lpstr>Segoe UI Light</vt:lpstr>
      <vt:lpstr>Wingdings</vt:lpstr>
      <vt:lpstr>1_Azure Event</vt:lpstr>
      <vt:lpstr>Azure Integration Overview</vt:lpstr>
      <vt:lpstr>Agenda</vt:lpstr>
      <vt:lpstr>Azure Service Bus</vt:lpstr>
      <vt:lpstr>PowerPoint Presentation</vt:lpstr>
      <vt:lpstr>Queue</vt:lpstr>
      <vt:lpstr>Topic</vt:lpstr>
      <vt:lpstr>PowerPoint Presentation</vt:lpstr>
      <vt:lpstr>Relay</vt:lpstr>
      <vt:lpstr>Demo: Relay</vt:lpstr>
      <vt:lpstr>Event Hub</vt:lpstr>
      <vt:lpstr>Event Hub</vt:lpstr>
      <vt:lpstr>Architecture</vt:lpstr>
      <vt:lpstr>Brokered Messaging</vt:lpstr>
      <vt:lpstr>Relay Messaging</vt:lpstr>
      <vt:lpstr>Azure Traffic Manager</vt:lpstr>
      <vt:lpstr>Azure Traffic Manager</vt:lpstr>
      <vt:lpstr>Azure Traffic Manager</vt:lpstr>
      <vt:lpstr>Demo: Traffic Manager</vt:lpstr>
      <vt:lpstr>Hybrid Connections</vt:lpstr>
      <vt:lpstr>Hybrid Connections</vt:lpstr>
      <vt:lpstr>Q&amp;A</vt:lpstr>
      <vt:lpstr>PowerPoint Presentation</vt:lpstr>
      <vt:lpstr>Hands-On Labs   https://github.com//AzureDevCamp.git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Pawan Shukla</cp:lastModifiedBy>
  <cp:revision>102</cp:revision>
  <cp:lastPrinted>2014-03-26T17:46:13Z</cp:lastPrinted>
  <dcterms:created xsi:type="dcterms:W3CDTF">2015-04-25T14:54:57Z</dcterms:created>
  <dcterms:modified xsi:type="dcterms:W3CDTF">2015-06-18T10:03:01Z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